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6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22" r:id="rId1"/>
  </p:sldMasterIdLst>
  <p:notesMasterIdLst>
    <p:notesMasterId r:id="rId69"/>
  </p:notesMasterIdLst>
  <p:sldIdLst>
    <p:sldId id="422" r:id="rId2"/>
    <p:sldId id="382" r:id="rId3"/>
    <p:sldId id="272" r:id="rId4"/>
    <p:sldId id="291" r:id="rId5"/>
    <p:sldId id="393" r:id="rId6"/>
    <p:sldId id="391" r:id="rId7"/>
    <p:sldId id="292" r:id="rId8"/>
    <p:sldId id="293" r:id="rId9"/>
    <p:sldId id="295" r:id="rId10"/>
    <p:sldId id="389" r:id="rId11"/>
    <p:sldId id="298" r:id="rId12"/>
    <p:sldId id="290" r:id="rId13"/>
    <p:sldId id="394" r:id="rId14"/>
    <p:sldId id="395" r:id="rId15"/>
    <p:sldId id="399" r:id="rId16"/>
    <p:sldId id="400" r:id="rId17"/>
    <p:sldId id="401" r:id="rId18"/>
    <p:sldId id="402" r:id="rId19"/>
    <p:sldId id="403" r:id="rId20"/>
    <p:sldId id="398" r:id="rId21"/>
    <p:sldId id="404" r:id="rId22"/>
    <p:sldId id="413" r:id="rId23"/>
    <p:sldId id="417" r:id="rId24"/>
    <p:sldId id="418" r:id="rId25"/>
    <p:sldId id="419" r:id="rId26"/>
    <p:sldId id="420" r:id="rId27"/>
    <p:sldId id="421" r:id="rId28"/>
    <p:sldId id="406" r:id="rId29"/>
    <p:sldId id="303" r:id="rId30"/>
    <p:sldId id="378" r:id="rId31"/>
    <p:sldId id="279" r:id="rId32"/>
    <p:sldId id="281" r:id="rId33"/>
    <p:sldId id="286" r:id="rId34"/>
    <p:sldId id="332" r:id="rId35"/>
    <p:sldId id="336" r:id="rId36"/>
    <p:sldId id="310" r:id="rId37"/>
    <p:sldId id="312" r:id="rId38"/>
    <p:sldId id="383" r:id="rId39"/>
    <p:sldId id="388" r:id="rId40"/>
    <p:sldId id="338" r:id="rId41"/>
    <p:sldId id="340" r:id="rId42"/>
    <p:sldId id="346" r:id="rId43"/>
    <p:sldId id="339" r:id="rId44"/>
    <p:sldId id="347" r:id="rId45"/>
    <p:sldId id="348" r:id="rId46"/>
    <p:sldId id="349" r:id="rId47"/>
    <p:sldId id="352" r:id="rId48"/>
    <p:sldId id="353" r:id="rId49"/>
    <p:sldId id="354" r:id="rId50"/>
    <p:sldId id="357" r:id="rId51"/>
    <p:sldId id="358" r:id="rId52"/>
    <p:sldId id="363" r:id="rId53"/>
    <p:sldId id="364" r:id="rId54"/>
    <p:sldId id="371" r:id="rId55"/>
    <p:sldId id="410" r:id="rId56"/>
    <p:sldId id="355" r:id="rId57"/>
    <p:sldId id="356" r:id="rId58"/>
    <p:sldId id="412" r:id="rId59"/>
    <p:sldId id="411" r:id="rId60"/>
    <p:sldId id="385" r:id="rId61"/>
    <p:sldId id="414" r:id="rId62"/>
    <p:sldId id="387" r:id="rId63"/>
    <p:sldId id="405" r:id="rId64"/>
    <p:sldId id="407" r:id="rId65"/>
    <p:sldId id="408" r:id="rId66"/>
    <p:sldId id="384" r:id="rId67"/>
    <p:sldId id="416" r:id="rId68"/>
  </p:sldIdLst>
  <p:sldSz cx="12192000" cy="6858000"/>
  <p:notesSz cx="6797675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98516CB-3F1B-440A-9F15-0EC64BDA7DAC}">
          <p14:sldIdLst/>
        </p14:section>
        <p14:section name="Раздел без заголовка" id="{6E766549-3C9B-4783-AA56-BD8410036BDB}">
          <p14:sldIdLst>
            <p14:sldId id="422"/>
            <p14:sldId id="382"/>
            <p14:sldId id="272"/>
            <p14:sldId id="291"/>
            <p14:sldId id="393"/>
            <p14:sldId id="391"/>
            <p14:sldId id="292"/>
            <p14:sldId id="293"/>
            <p14:sldId id="295"/>
            <p14:sldId id="389"/>
            <p14:sldId id="298"/>
            <p14:sldId id="290"/>
            <p14:sldId id="394"/>
            <p14:sldId id="395"/>
            <p14:sldId id="399"/>
            <p14:sldId id="400"/>
            <p14:sldId id="401"/>
            <p14:sldId id="402"/>
            <p14:sldId id="403"/>
            <p14:sldId id="398"/>
            <p14:sldId id="404"/>
            <p14:sldId id="413"/>
            <p14:sldId id="417"/>
            <p14:sldId id="418"/>
            <p14:sldId id="419"/>
            <p14:sldId id="420"/>
            <p14:sldId id="421"/>
            <p14:sldId id="406"/>
            <p14:sldId id="303"/>
            <p14:sldId id="378"/>
            <p14:sldId id="279"/>
            <p14:sldId id="281"/>
            <p14:sldId id="286"/>
            <p14:sldId id="332"/>
            <p14:sldId id="336"/>
            <p14:sldId id="310"/>
            <p14:sldId id="312"/>
            <p14:sldId id="383"/>
            <p14:sldId id="388"/>
            <p14:sldId id="338"/>
            <p14:sldId id="340"/>
            <p14:sldId id="346"/>
            <p14:sldId id="339"/>
            <p14:sldId id="347"/>
            <p14:sldId id="348"/>
            <p14:sldId id="349"/>
            <p14:sldId id="352"/>
            <p14:sldId id="353"/>
            <p14:sldId id="354"/>
            <p14:sldId id="357"/>
            <p14:sldId id="358"/>
            <p14:sldId id="363"/>
            <p14:sldId id="364"/>
            <p14:sldId id="371"/>
            <p14:sldId id="410"/>
            <p14:sldId id="355"/>
            <p14:sldId id="356"/>
            <p14:sldId id="412"/>
            <p14:sldId id="411"/>
            <p14:sldId id="385"/>
            <p14:sldId id="414"/>
            <p14:sldId id="387"/>
            <p14:sldId id="405"/>
            <p14:sldId id="407"/>
            <p14:sldId id="408"/>
            <p14:sldId id="384"/>
            <p14:sldId id="41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8429"/>
    <a:srgbClr val="D87012"/>
    <a:srgbClr val="969FA7"/>
    <a:srgbClr val="455359"/>
    <a:srgbClr val="404040"/>
    <a:srgbClr val="D0D0D0"/>
    <a:srgbClr val="969FA6"/>
    <a:srgbClr val="DEA900"/>
    <a:srgbClr val="155F71"/>
    <a:srgbClr val="4B70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Темный стиль 2 —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25E5076-3810-47DD-B79F-674D7AD40C01}" styleName="Темный стиль 1 —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14" autoAdjust="0"/>
    <p:restoredTop sz="97043" autoAdjust="0"/>
  </p:normalViewPr>
  <p:slideViewPr>
    <p:cSldViewPr snapToGrid="0">
      <p:cViewPr varScale="1">
        <p:scale>
          <a:sx n="114" d="100"/>
          <a:sy n="114" d="100"/>
        </p:scale>
        <p:origin x="6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66438675912694"/>
          <c:y val="6.9815764083754978E-2"/>
          <c:w val="0.84081726099873555"/>
          <c:h val="0.6596215669811529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чоловіки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1"/>
                <c:pt idx="0">
                  <c:v>к-ть осіб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119363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D5-482C-88E2-B59093CE022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жінки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1"/>
                <c:pt idx="0">
                  <c:v>к-ть осіб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141004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DD5-482C-88E2-B59093CE02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50"/>
        <c:axId val="683406712"/>
        <c:axId val="683409008"/>
      </c:barChart>
      <c:catAx>
        <c:axId val="6834067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83409008"/>
        <c:crosses val="autoZero"/>
        <c:auto val="1"/>
        <c:lblAlgn val="ctr"/>
        <c:lblOffset val="100"/>
        <c:noMultiLvlLbl val="0"/>
      </c:catAx>
      <c:valAx>
        <c:axId val="68340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ru-RU"/>
          </a:p>
        </c:txPr>
        <c:crossAx val="683406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ru-RU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хлопці</c:v>
                </c:pt>
              </c:strCache>
            </c:strRef>
          </c:tx>
          <c:spPr>
            <a:solidFill>
              <a:srgbClr val="4B7075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1"/>
                <c:pt idx="0">
                  <c:v>к-ть осіб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25382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C1-4ED1-864C-C95ADE263F9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дівчата</c:v>
                </c:pt>
              </c:strCache>
            </c:strRef>
          </c:tx>
          <c:spPr>
            <a:solidFill>
              <a:srgbClr val="EE8429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1"/>
                <c:pt idx="0">
                  <c:v>к-ть осіб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24157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AC1-4ED1-864C-C95ADE263F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50"/>
        <c:axId val="683406712"/>
        <c:axId val="683409008"/>
      </c:barChart>
      <c:catAx>
        <c:axId val="6834067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83409008"/>
        <c:crosses val="autoZero"/>
        <c:auto val="1"/>
        <c:lblAlgn val="ctr"/>
        <c:lblOffset val="100"/>
        <c:noMultiLvlLbl val="0"/>
      </c:catAx>
      <c:valAx>
        <c:axId val="68340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ru-RU"/>
          </a:p>
        </c:txPr>
        <c:crossAx val="683406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ru-RU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ЧОЛОВІКИ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ЧОЛОВІКИ</c:v>
                </c:pt>
                <c:pt idx="1">
                  <c:v>ЖІНКИ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2A-4C78-90B9-284AD000180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ЖІНКИ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ЧОЛОВІКИ</c:v>
                </c:pt>
                <c:pt idx="1">
                  <c:v>ЖІНКИ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75.900000000000006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2A-4C78-90B9-284AD00018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50"/>
        <c:axId val="608271376"/>
        <c:axId val="608276624"/>
      </c:barChart>
      <c:catAx>
        <c:axId val="6082713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08276624"/>
        <c:crosses val="autoZero"/>
        <c:auto val="1"/>
        <c:lblAlgn val="ctr"/>
        <c:lblOffset val="100"/>
        <c:noMultiLvlLbl val="0"/>
      </c:catAx>
      <c:valAx>
        <c:axId val="608276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ru-RU"/>
          </a:p>
        </c:txPr>
        <c:crossAx val="608271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7181914080072545"/>
          <c:y val="0.83389465833656418"/>
          <c:w val="0.58635504658091575"/>
          <c:h val="0.113624686158836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чоловіки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особи з інв 3ГР</c:v>
                </c:pt>
                <c:pt idx="1">
                  <c:v>особи з інв 2гр</c:v>
                </c:pt>
                <c:pt idx="2">
                  <c:v>особи з інв 1Б</c:v>
                </c:pt>
                <c:pt idx="3">
                  <c:v>особи з інв 1А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3142</c:v>
                </c:pt>
                <c:pt idx="1">
                  <c:v>2664</c:v>
                </c:pt>
                <c:pt idx="2">
                  <c:v>526</c:v>
                </c:pt>
                <c:pt idx="3">
                  <c:v>115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CE-48DD-89EF-C537D9EABA6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жінки</c:v>
                </c:pt>
              </c:strCache>
            </c:strRef>
          </c:tx>
          <c:spPr>
            <a:solidFill>
              <a:srgbClr val="D8701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особи з інв 3ГР</c:v>
                </c:pt>
                <c:pt idx="1">
                  <c:v>особи з інв 2гр</c:v>
                </c:pt>
                <c:pt idx="2">
                  <c:v>особи з інв 1Б</c:v>
                </c:pt>
                <c:pt idx="3">
                  <c:v>особи з інв 1А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3124</c:v>
                </c:pt>
                <c:pt idx="1">
                  <c:v>2662</c:v>
                </c:pt>
                <c:pt idx="2">
                  <c:v>524</c:v>
                </c:pt>
                <c:pt idx="3">
                  <c:v>117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CE-48DD-89EF-C537D9EABA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57689440"/>
        <c:axId val="957687472"/>
      </c:barChart>
      <c:catAx>
        <c:axId val="9576894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ru-RU"/>
          </a:p>
        </c:txPr>
        <c:crossAx val="957687472"/>
        <c:crosses val="autoZero"/>
        <c:auto val="1"/>
        <c:lblAlgn val="ctr"/>
        <c:lblOffset val="100"/>
        <c:noMultiLvlLbl val="0"/>
      </c:catAx>
      <c:valAx>
        <c:axId val="9576874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ru-RU"/>
          </a:p>
        </c:txPr>
        <c:crossAx val="9576894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жінки</c:v>
                </c:pt>
              </c:strCache>
            </c:strRef>
          </c:tx>
          <c:spPr>
            <a:solidFill>
              <a:srgbClr val="D87012"/>
            </a:solidFill>
            <a:ln>
              <a:noFill/>
            </a:ln>
            <a:effectLst/>
          </c:spPr>
          <c:invertIfNegative val="0"/>
          <c:cat>
            <c:strRef>
              <c:f>Лист1!$A$2:$A$4</c:f>
              <c:strCache>
                <c:ptCount val="3"/>
                <c:pt idx="0">
                  <c:v>особи з інв 1 гр</c:v>
                </c:pt>
                <c:pt idx="1">
                  <c:v>особи з інв 2 гр</c:v>
                </c:pt>
                <c:pt idx="2">
                  <c:v>особи з інв 3 гр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</c:v>
                </c:pt>
                <c:pt idx="1">
                  <c:v>4</c:v>
                </c:pt>
                <c:pt idx="2">
                  <c:v>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CE-48DD-89EF-C537D9EABA6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чоловіки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Лист1!$A$2:$A$4</c:f>
              <c:strCache>
                <c:ptCount val="3"/>
                <c:pt idx="0">
                  <c:v>особи з інв 1 гр</c:v>
                </c:pt>
                <c:pt idx="1">
                  <c:v>особи з інв 2 гр</c:v>
                </c:pt>
                <c:pt idx="2">
                  <c:v>особи з інв 3 гр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92</c:v>
                </c:pt>
                <c:pt idx="1">
                  <c:v>96</c:v>
                </c:pt>
                <c:pt idx="2">
                  <c:v>97.4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CE-48DD-89EF-C537D9EABA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57689440"/>
        <c:axId val="957687472"/>
      </c:barChart>
      <c:catAx>
        <c:axId val="957689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ru-RU"/>
          </a:p>
        </c:txPr>
        <c:crossAx val="957687472"/>
        <c:crosses val="autoZero"/>
        <c:auto val="1"/>
        <c:lblAlgn val="ctr"/>
        <c:lblOffset val="100"/>
        <c:noMultiLvlLbl val="0"/>
      </c:catAx>
      <c:valAx>
        <c:axId val="957687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ru-RU"/>
          </a:p>
        </c:txPr>
        <c:crossAx val="9576894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25333">
                <a:solidFill>
                  <a:schemeClr val="bg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0-ED8F-4CD8-9288-11D1577240A4}"/>
              </c:ext>
            </c:extLst>
          </c:dPt>
          <c:dPt>
            <c:idx val="1"/>
            <c:bubble3D val="0"/>
            <c:explosion val="28"/>
            <c:spPr>
              <a:solidFill>
                <a:srgbClr val="D87012"/>
              </a:solidFill>
              <a:ln w="25333">
                <a:solidFill>
                  <a:schemeClr val="bg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D8F-4CD8-9288-11D1577240A4}"/>
              </c:ext>
            </c:extLst>
          </c:dPt>
          <c:cat>
            <c:strRef>
              <c:f>Лист1!$A$2:$A$3</c:f>
              <c:strCache>
                <c:ptCount val="2"/>
                <c:pt idx="0">
                  <c:v>чоловіки</c:v>
                </c:pt>
                <c:pt idx="1">
                  <c:v>жінки</c:v>
                </c:pt>
              </c:strCache>
            </c:strRef>
          </c:cat>
          <c:val>
            <c:numRef>
              <c:f>Лист1!$B$2:$B$3</c:f>
              <c:numCache>
                <c:formatCode>\О\с\н\о\в\н\о\й</c:formatCode>
                <c:ptCount val="2"/>
                <c:pt idx="0">
                  <c:v>6</c:v>
                </c:pt>
                <c:pt idx="1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D8F-4CD8-9288-11D1577240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33">
          <a:noFill/>
        </a:ln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C29E6-61D3-4867-83CB-F9FC0FDFB770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8722"/>
            <a:ext cx="543814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ABA26-990C-4242-B3E2-C118BF659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751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1606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2016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8717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2880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3276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9950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4202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6382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5908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4506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58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022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7214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59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5875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60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3801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61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2045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62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444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66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1145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4696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634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6784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571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1787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0774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ABA26-990C-4242-B3E2-C118BF659A1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802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840721D4-D8AB-4C02-A230-BFC0ADD1C637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BC317D5-7B95-4E87-AE6C-B00738ED7F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826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721D4-D8AB-4C02-A230-BFC0ADD1C637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317D5-7B95-4E87-AE6C-B00738ED7F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088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840721D4-D8AB-4C02-A230-BFC0ADD1C637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BC317D5-7B95-4E87-AE6C-B00738ED7F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635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721D4-D8AB-4C02-A230-BFC0ADD1C637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BC317D5-7B95-4E87-AE6C-B00738ED7F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763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840721D4-D8AB-4C02-A230-BFC0ADD1C637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BC317D5-7B95-4E87-AE6C-B00738ED7F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471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721D4-D8AB-4C02-A230-BFC0ADD1C637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317D5-7B95-4E87-AE6C-B00738ED7F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674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721D4-D8AB-4C02-A230-BFC0ADD1C637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317D5-7B95-4E87-AE6C-B00738ED7F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541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721D4-D8AB-4C02-A230-BFC0ADD1C637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317D5-7B95-4E87-AE6C-B00738ED7F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061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0816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840721D4-D8AB-4C02-A230-BFC0ADD1C637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BC317D5-7B95-4E87-AE6C-B00738ED7F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468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721D4-D8AB-4C02-A230-BFC0ADD1C637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317D5-7B95-4E87-AE6C-B00738ED7F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952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840721D4-D8AB-4C02-A230-BFC0ADD1C637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BC317D5-7B95-4E87-AE6C-B00738ED7F9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82580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3" r:id="rId1"/>
    <p:sldLayoutId id="2147484224" r:id="rId2"/>
    <p:sldLayoutId id="2147484225" r:id="rId3"/>
    <p:sldLayoutId id="2147484226" r:id="rId4"/>
    <p:sldLayoutId id="2147484227" r:id="rId5"/>
    <p:sldLayoutId id="2147484228" r:id="rId6"/>
    <p:sldLayoutId id="2147484229" r:id="rId7"/>
    <p:sldLayoutId id="2147484230" r:id="rId8"/>
    <p:sldLayoutId id="2147484231" r:id="rId9"/>
    <p:sldLayoutId id="2147484232" r:id="rId10"/>
    <p:sldLayoutId id="214748423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chart" Target="../charts/char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8.jpeg"/><Relationship Id="rId7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0CC003-DE4A-59DA-DD4F-40AE3C49C4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4433035-6990-EEA6-E721-DD2F13F8CE61}"/>
              </a:ext>
            </a:extLst>
          </p:cNvPr>
          <p:cNvSpPr/>
          <p:nvPr/>
        </p:nvSpPr>
        <p:spPr>
          <a:xfrm>
            <a:off x="462000" y="1668713"/>
            <a:ext cx="11268001" cy="4723801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6956C0D-D277-90C8-BD3B-C567495174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00" y="1668713"/>
            <a:ext cx="4209409" cy="4723801"/>
          </a:xfrm>
          <a:prstGeom prst="rect">
            <a:avLst/>
          </a:prstGeom>
          <a:effectLst/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995D902-1F97-79E6-7675-93580CE48246}"/>
              </a:ext>
            </a:extLst>
          </p:cNvPr>
          <p:cNvSpPr/>
          <p:nvPr/>
        </p:nvSpPr>
        <p:spPr>
          <a:xfrm>
            <a:off x="4921298" y="1960673"/>
            <a:ext cx="6558813" cy="42165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endParaRPr lang="uk-UA" sz="2800" b="1" dirty="0">
              <a:solidFill>
                <a:srgbClr val="EE8429"/>
              </a:solidFill>
              <a:latin typeface="Arial Black" panose="020B0A04020102020204" pitchFamily="34" charset="0"/>
            </a:endParaRPr>
          </a:p>
          <a:p>
            <a:pPr algn="ctr"/>
            <a:r>
              <a:rPr lang="uk-UA" sz="2400" b="1">
                <a:solidFill>
                  <a:schemeClr val="bg1"/>
                </a:solidFill>
                <a:latin typeface="Arial Black" panose="020B0A04020102020204" pitchFamily="34" charset="0"/>
              </a:rPr>
              <a:t>ЗВІТ</a:t>
            </a:r>
            <a:r>
              <a:rPr lang="uk-UA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uk-UA" sz="2400" b="1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uk-UA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ЗА РЕЗУЛЬТАТАМИ ВИЗНАЧЕННЯ ПОТРЕБ У СОЦІАЛЬНИХ ПОСЛУГАХ НАСЕЛЕННЯ </a:t>
            </a:r>
            <a:br>
              <a:rPr lang="uk-UA" sz="2400" b="1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uk-UA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ЖИТОМИРСЬКОЇ МІСЬКОЇ ТЕРИТОРІАЛЬНОЇ ГРОМАДИ</a:t>
            </a:r>
            <a:br>
              <a:rPr lang="uk-UA" sz="2400" b="1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uk-UA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 ЗА 2025 РІК</a:t>
            </a:r>
            <a:br>
              <a:rPr lang="uk-UA" sz="2400" b="1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endParaRPr lang="uk-UA" sz="2400" b="1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/>
            <a:r>
              <a:rPr lang="uk-UA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(на середньостроковий період)</a:t>
            </a:r>
            <a:r>
              <a:rPr lang="uk-UA" sz="1600" dirty="0">
                <a:solidFill>
                  <a:schemeClr val="accent2"/>
                </a:solidFill>
                <a:latin typeface="Book Antiqua" panose="02040602050305030304" pitchFamily="18" charset="0"/>
              </a:rPr>
              <a:t> </a:t>
            </a:r>
          </a:p>
          <a:p>
            <a:pPr algn="ctr"/>
            <a:endParaRPr lang="uk-UA" sz="1600" dirty="0">
              <a:solidFill>
                <a:schemeClr val="accent2"/>
              </a:solidFill>
              <a:latin typeface="Book Antiqua" panose="02040602050305030304" pitchFamily="18" charset="0"/>
            </a:endParaRPr>
          </a:p>
          <a:p>
            <a:pPr algn="ctr"/>
            <a:r>
              <a:rPr lang="uk-UA" altLang="ru-RU" sz="16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 урахуванням </a:t>
            </a:r>
            <a:r>
              <a:rPr lang="uk-UA" altLang="ru-RU" sz="1600" b="1" dirty="0" err="1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ґендерно</a:t>
            </a:r>
            <a:r>
              <a:rPr lang="uk-UA" altLang="ru-RU" sz="16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орієнтованого підходу</a:t>
            </a:r>
            <a:endParaRPr lang="ru-RU" altLang="ru-RU" sz="1600" b="1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4">
            <a:extLst>
              <a:ext uri="{FF2B5EF4-FFF2-40B4-BE49-F238E27FC236}">
                <a16:creationId xmlns:a16="http://schemas.microsoft.com/office/drawing/2014/main" id="{DCEB0BFE-18FF-C6E2-841B-23A1F50B3E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8">
            <a:extLst>
              <a:ext uri="{FF2B5EF4-FFF2-40B4-BE49-F238E27FC236}">
                <a16:creationId xmlns:a16="http://schemas.microsoft.com/office/drawing/2014/main" id="{BDFF5B50-E1DE-5C1B-A8BE-733A8720D4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3155382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0">
              <a:schemeClr val="tx1">
                <a:alpha val="90000"/>
              </a:schemeClr>
            </a:gs>
            <a:gs pos="100000">
              <a:srgbClr val="45535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 txBox="1">
            <a:spLocks/>
          </p:cNvSpPr>
          <p:nvPr/>
        </p:nvSpPr>
        <p:spPr>
          <a:xfrm>
            <a:off x="1596000" y="720000"/>
            <a:ext cx="9000000" cy="831600"/>
          </a:xfrm>
          <a:prstGeom prst="rect">
            <a:avLst/>
          </a:prstGeom>
          <a:effectLst/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uk-UA" dirty="0">
                <a:latin typeface="Arial Black" panose="020B0A04020102020204" pitchFamily="34" charset="0"/>
              </a:rPr>
              <a:t>Внутрішньо переміщені особи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2001" y="1896805"/>
            <a:ext cx="6675746" cy="830440"/>
          </a:xfrm>
          <a:prstGeom prst="rect">
            <a:avLst/>
          </a:prstGeom>
          <a:solidFill>
            <a:srgbClr val="455359">
              <a:alpha val="70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sz="2400" dirty="0">
                <a:solidFill>
                  <a:schemeClr val="accent1"/>
                </a:solidFill>
              </a:rPr>
              <a:t>    </a:t>
            </a:r>
            <a:r>
              <a:rPr lang="uk-UA" sz="2400" dirty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зареєстровано </a:t>
            </a: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17 765</a:t>
            </a:r>
            <a:r>
              <a:rPr lang="uk-UA" sz="2400" dirty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 осіб  </a:t>
            </a:r>
            <a:endParaRPr lang="ru-RU" sz="2400" dirty="0">
              <a:solidFill>
                <a:schemeClr val="bg1">
                  <a:lumMod val="9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62000" y="2988442"/>
            <a:ext cx="6675747" cy="830440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 фактично проживає </a:t>
            </a: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12 732 </a:t>
            </a:r>
            <a:r>
              <a:rPr lang="uk-UA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особи  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218444"/>
              </p:ext>
            </p:extLst>
          </p:nvPr>
        </p:nvGraphicFramePr>
        <p:xfrm>
          <a:off x="462000" y="4039214"/>
          <a:ext cx="6675747" cy="2289669"/>
        </p:xfrm>
        <a:graphic>
          <a:graphicData uri="http://schemas.openxmlformats.org/drawingml/2006/table">
            <a:tbl>
              <a:tblPr firstRow="1" bandRow="1">
                <a:effectLst/>
                <a:tableStyleId>{21E4AEA4-8DFA-4A89-87EB-49C32662AFE0}</a:tableStyleId>
              </a:tblPr>
              <a:tblGrid>
                <a:gridCol w="4572337">
                  <a:extLst>
                    <a:ext uri="{9D8B030D-6E8A-4147-A177-3AD203B41FA5}">
                      <a16:colId xmlns:a16="http://schemas.microsoft.com/office/drawing/2014/main" val="3851799907"/>
                    </a:ext>
                  </a:extLst>
                </a:gridCol>
                <a:gridCol w="2103410">
                  <a:extLst>
                    <a:ext uri="{9D8B030D-6E8A-4147-A177-3AD203B41FA5}">
                      <a16:colId xmlns:a16="http://schemas.microsoft.com/office/drawing/2014/main" val="3588874012"/>
                    </a:ext>
                  </a:extLst>
                </a:gridCol>
              </a:tblGrid>
              <a:tr h="673400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КАТЕГОРІЇ ОСІБ</a:t>
                      </a:r>
                      <a:endParaRPr lang="ru-RU" sz="1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КІЛЬКІСТЬ</a:t>
                      </a:r>
                      <a:endParaRPr lang="ru-RU" sz="1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467553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Black" panose="020B0A04020102020204" pitchFamily="34" charset="0"/>
                        </a:rPr>
                        <a:t>працездатні особи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Black" panose="020B0A04020102020204" pitchFamily="34" charset="0"/>
                        </a:rPr>
                        <a:t>7 090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1481943"/>
                  </a:ext>
                </a:extLst>
              </a:tr>
              <a:tr h="408738">
                <a:tc>
                  <a:txBody>
                    <a:bodyPr/>
                    <a:lstStyle/>
                    <a:p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Black" panose="020B0A04020102020204" pitchFamily="34" charset="0"/>
                        </a:rPr>
                        <a:t>пенсіонери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Black" panose="020B0A04020102020204" pitchFamily="34" charset="0"/>
                        </a:rPr>
                        <a:t>1 631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865278"/>
                  </a:ext>
                </a:extLst>
              </a:tr>
              <a:tr h="417821">
                <a:tc>
                  <a:txBody>
                    <a:bodyPr/>
                    <a:lstStyle/>
                    <a:p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Black" panose="020B0A04020102020204" pitchFamily="34" charset="0"/>
                        </a:rPr>
                        <a:t>особи з інвалідністю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Black" panose="020B0A04020102020204" pitchFamily="34" charset="0"/>
                        </a:rPr>
                        <a:t>761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552729"/>
                  </a:ext>
                </a:extLst>
              </a:tr>
              <a:tr h="417821">
                <a:tc>
                  <a:txBody>
                    <a:bodyPr/>
                    <a:lstStyle/>
                    <a:p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Black" panose="020B0A04020102020204" pitchFamily="34" charset="0"/>
                        </a:rPr>
                        <a:t>діти (0-17 років)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Black" panose="020B0A04020102020204" pitchFamily="34" charset="0"/>
                        </a:rPr>
                        <a:t>3 250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0367915"/>
                  </a:ext>
                </a:extLst>
              </a:tr>
            </a:tbl>
          </a:graphicData>
        </a:graphic>
      </p:graphicFrame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CCB2E76D-4EE1-2DC8-34C4-B86F74C31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E9647CC0-3400-903E-4CB5-06DCF219F3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1AED957-194F-623B-6A9A-A74D7D1DD064}"/>
              </a:ext>
            </a:extLst>
          </p:cNvPr>
          <p:cNvSpPr/>
          <p:nvPr/>
        </p:nvSpPr>
        <p:spPr>
          <a:xfrm>
            <a:off x="8070185" y="2707671"/>
            <a:ext cx="2885815" cy="561541"/>
          </a:xfrm>
          <a:prstGeom prst="rect">
            <a:avLst/>
          </a:prstGeom>
          <a:solidFill>
            <a:srgbClr val="455359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чоловіків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7 682</a:t>
            </a:r>
            <a:endParaRPr lang="ru-RU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B7E7EDA-58D1-A2E4-5642-83A9F0A5D774}"/>
              </a:ext>
            </a:extLst>
          </p:cNvPr>
          <p:cNvSpPr/>
          <p:nvPr/>
        </p:nvSpPr>
        <p:spPr>
          <a:xfrm>
            <a:off x="8070184" y="1922866"/>
            <a:ext cx="2885816" cy="561541"/>
          </a:xfrm>
          <a:prstGeom prst="rect">
            <a:avLst/>
          </a:prstGeom>
          <a:solidFill>
            <a:srgbClr val="455359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жінок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10 083</a:t>
            </a:r>
            <a:endParaRPr lang="ru-RU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E5B7344-A870-B002-3BF9-51C94181C839}"/>
              </a:ext>
            </a:extLst>
          </p:cNvPr>
          <p:cNvSpPr/>
          <p:nvPr/>
        </p:nvSpPr>
        <p:spPr>
          <a:xfrm>
            <a:off x="8070183" y="3548353"/>
            <a:ext cx="2885815" cy="561541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rgbClr val="404040"/>
                </a:solidFill>
                <a:latin typeface="Arial Black" panose="020B0A04020102020204" pitchFamily="34" charset="0"/>
              </a:rPr>
              <a:t>жінок</a:t>
            </a:r>
            <a:r>
              <a:rPr lang="uk-UA" sz="2000" dirty="0">
                <a:latin typeface="Arial Black" panose="020B0A04020102020204" pitchFamily="34" charset="0"/>
              </a:rPr>
              <a:t>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7 178</a:t>
            </a:r>
            <a:endParaRPr lang="ru-RU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AB9BA9-E4A1-2DFA-9D92-915F31EA2110}"/>
              </a:ext>
            </a:extLst>
          </p:cNvPr>
          <p:cNvSpPr/>
          <p:nvPr/>
        </p:nvSpPr>
        <p:spPr>
          <a:xfrm>
            <a:off x="8070183" y="4389034"/>
            <a:ext cx="2885815" cy="561541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rgbClr val="404040"/>
                </a:solidFill>
                <a:latin typeface="Arial Black" panose="020B0A04020102020204" pitchFamily="34" charset="0"/>
              </a:rPr>
              <a:t>чоловіків</a:t>
            </a:r>
            <a:r>
              <a:rPr lang="uk-UA" sz="2000" dirty="0">
                <a:latin typeface="Arial Black" panose="020B0A04020102020204" pitchFamily="34" charset="0"/>
              </a:rPr>
              <a:t>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5 554</a:t>
            </a:r>
            <a:endParaRPr lang="ru-RU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12" name="Elbow Connector 11">
            <a:extLst>
              <a:ext uri="{FF2B5EF4-FFF2-40B4-BE49-F238E27FC236}">
                <a16:creationId xmlns:a16="http://schemas.microsoft.com/office/drawing/2014/main" id="{32D166FE-966C-2EC1-CA13-6AF93F2639A2}"/>
              </a:ext>
            </a:extLst>
          </p:cNvPr>
          <p:cNvCxnSpPr>
            <a:cxnSpLocks/>
            <a:stCxn id="14" idx="3"/>
            <a:endCxn id="8" idx="1"/>
          </p:cNvCxnSpPr>
          <p:nvPr/>
        </p:nvCxnSpPr>
        <p:spPr>
          <a:xfrm flipV="1">
            <a:off x="7137747" y="2203637"/>
            <a:ext cx="932437" cy="108388"/>
          </a:xfrm>
          <a:prstGeom prst="bentConnector3">
            <a:avLst/>
          </a:prstGeom>
          <a:ln>
            <a:solidFill>
              <a:srgbClr val="EE8429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>
            <a:extLst>
              <a:ext uri="{FF2B5EF4-FFF2-40B4-BE49-F238E27FC236}">
                <a16:creationId xmlns:a16="http://schemas.microsoft.com/office/drawing/2014/main" id="{179FFE0F-BB5E-1DDC-7B32-59E923CB5C37}"/>
              </a:ext>
            </a:extLst>
          </p:cNvPr>
          <p:cNvCxnSpPr>
            <a:cxnSpLocks/>
            <a:stCxn id="14" idx="3"/>
            <a:endCxn id="6" idx="1"/>
          </p:cNvCxnSpPr>
          <p:nvPr/>
        </p:nvCxnSpPr>
        <p:spPr>
          <a:xfrm>
            <a:off x="7137747" y="2312025"/>
            <a:ext cx="932438" cy="676417"/>
          </a:xfrm>
          <a:prstGeom prst="bentConnector3">
            <a:avLst/>
          </a:prstGeom>
          <a:ln>
            <a:solidFill>
              <a:srgbClr val="EE8429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>
            <a:extLst>
              <a:ext uri="{FF2B5EF4-FFF2-40B4-BE49-F238E27FC236}">
                <a16:creationId xmlns:a16="http://schemas.microsoft.com/office/drawing/2014/main" id="{8B2156BA-570C-0B8E-3FD6-56CA772526C4}"/>
              </a:ext>
            </a:extLst>
          </p:cNvPr>
          <p:cNvCxnSpPr>
            <a:cxnSpLocks/>
            <a:stCxn id="19" idx="3"/>
            <a:endCxn id="9" idx="1"/>
          </p:cNvCxnSpPr>
          <p:nvPr/>
        </p:nvCxnSpPr>
        <p:spPr>
          <a:xfrm>
            <a:off x="7137747" y="3403662"/>
            <a:ext cx="932436" cy="425462"/>
          </a:xfrm>
          <a:prstGeom prst="bentConnector3">
            <a:avLst/>
          </a:prstGeom>
          <a:ln>
            <a:solidFill>
              <a:schemeClr val="bg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>
            <a:extLst>
              <a:ext uri="{FF2B5EF4-FFF2-40B4-BE49-F238E27FC236}">
                <a16:creationId xmlns:a16="http://schemas.microsoft.com/office/drawing/2014/main" id="{ABE1EE38-B8C3-39C9-069E-B5C5BD488007}"/>
              </a:ext>
            </a:extLst>
          </p:cNvPr>
          <p:cNvCxnSpPr>
            <a:cxnSpLocks/>
            <a:endCxn id="10" idx="1"/>
          </p:cNvCxnSpPr>
          <p:nvPr/>
        </p:nvCxnSpPr>
        <p:spPr>
          <a:xfrm rot="16200000" flipH="1">
            <a:off x="7411612" y="4011234"/>
            <a:ext cx="850924" cy="466218"/>
          </a:xfrm>
          <a:prstGeom prst="bentConnector2">
            <a:avLst/>
          </a:prstGeom>
          <a:ln>
            <a:solidFill>
              <a:schemeClr val="bg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76665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236000" y="719999"/>
            <a:ext cx="9720000" cy="831600"/>
          </a:xfrm>
          <a:prstGeom prst="rect">
            <a:avLst/>
          </a:prstGeom>
          <a:effectLst/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Особи з інвалідністю внаслідок війни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684184"/>
              </p:ext>
            </p:extLst>
          </p:nvPr>
        </p:nvGraphicFramePr>
        <p:xfrm>
          <a:off x="412491" y="3631811"/>
          <a:ext cx="5900759" cy="2767656"/>
        </p:xfrm>
        <a:graphic>
          <a:graphicData uri="http://schemas.openxmlformats.org/drawingml/2006/table">
            <a:tbl>
              <a:tblPr firstRow="1" bandRow="1">
                <a:effectLst/>
                <a:tableStyleId>{21E4AEA4-8DFA-4A89-87EB-49C32662AFE0}</a:tableStyleId>
              </a:tblPr>
              <a:tblGrid>
                <a:gridCol w="2525262">
                  <a:extLst>
                    <a:ext uri="{9D8B030D-6E8A-4147-A177-3AD203B41FA5}">
                      <a16:colId xmlns:a16="http://schemas.microsoft.com/office/drawing/2014/main" val="3851799907"/>
                    </a:ext>
                  </a:extLst>
                </a:gridCol>
                <a:gridCol w="972766">
                  <a:extLst>
                    <a:ext uri="{9D8B030D-6E8A-4147-A177-3AD203B41FA5}">
                      <a16:colId xmlns:a16="http://schemas.microsoft.com/office/drawing/2014/main" val="3588874012"/>
                    </a:ext>
                  </a:extLst>
                </a:gridCol>
                <a:gridCol w="787941">
                  <a:extLst>
                    <a:ext uri="{9D8B030D-6E8A-4147-A177-3AD203B41FA5}">
                      <a16:colId xmlns:a16="http://schemas.microsoft.com/office/drawing/2014/main" val="2792263201"/>
                    </a:ext>
                  </a:extLst>
                </a:gridCol>
                <a:gridCol w="1614790">
                  <a:extLst>
                    <a:ext uri="{9D8B030D-6E8A-4147-A177-3AD203B41FA5}">
                      <a16:colId xmlns:a16="http://schemas.microsoft.com/office/drawing/2014/main" val="1052869414"/>
                    </a:ext>
                  </a:extLst>
                </a:gridCol>
              </a:tblGrid>
              <a:tr h="369021">
                <a:tc rowSpan="2">
                  <a:txBody>
                    <a:bodyPr/>
                    <a:lstStyle/>
                    <a:p>
                      <a:r>
                        <a:rPr lang="uk-UA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особи з інвалідністю 1 групи</a:t>
                      </a:r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133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10 (8%)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467553"/>
                  </a:ext>
                </a:extLst>
              </a:tr>
              <a:tr h="5535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чол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123 (92%)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2052569"/>
                  </a:ext>
                </a:extLst>
              </a:tr>
              <a:tr h="369021">
                <a:tc rowSpan="2">
                  <a:txBody>
                    <a:bodyPr/>
                    <a:lstStyle/>
                    <a:p>
                      <a:r>
                        <a:rPr lang="uk-UA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особи з інвалідністю 2 групи</a:t>
                      </a:r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1 153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47 (4%)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865278"/>
                  </a:ext>
                </a:extLst>
              </a:tr>
              <a:tr h="5535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чол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1 106 (96%)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2116900"/>
                  </a:ext>
                </a:extLst>
              </a:tr>
              <a:tr h="369021">
                <a:tc rowSpan="2">
                  <a:txBody>
                    <a:bodyPr/>
                    <a:lstStyle/>
                    <a:p>
                      <a:r>
                        <a:rPr lang="uk-UA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особи з інвалідністю 3 групи</a:t>
                      </a:r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846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22 (2,6%)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552729"/>
                  </a:ext>
                </a:extLst>
              </a:tr>
              <a:tr h="5535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чол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824 (97,4%)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3866546"/>
                  </a:ext>
                </a:extLst>
              </a:tr>
            </a:tbl>
          </a:graphicData>
        </a:graphic>
      </p:graphicFrame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796349452"/>
              </p:ext>
            </p:extLst>
          </p:nvPr>
        </p:nvGraphicFramePr>
        <p:xfrm>
          <a:off x="6561132" y="3631811"/>
          <a:ext cx="5168867" cy="28094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2" name="Рисунок 4">
            <a:extLst>
              <a:ext uri="{FF2B5EF4-FFF2-40B4-BE49-F238E27FC236}">
                <a16:creationId xmlns:a16="http://schemas.microsoft.com/office/drawing/2014/main" id="{571059B1-1492-7004-7E8E-C3926604F2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8">
            <a:extLst>
              <a:ext uri="{FF2B5EF4-FFF2-40B4-BE49-F238E27FC236}">
                <a16:creationId xmlns:a16="http://schemas.microsoft.com/office/drawing/2014/main" id="{9FF3242B-D664-A26B-F614-2E1244E384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2" name="Прямоугольник 4">
            <a:extLst>
              <a:ext uri="{FF2B5EF4-FFF2-40B4-BE49-F238E27FC236}">
                <a16:creationId xmlns:a16="http://schemas.microsoft.com/office/drawing/2014/main" id="{A0911DD9-0632-5CDB-1B7A-DE0111265A45}"/>
              </a:ext>
            </a:extLst>
          </p:cNvPr>
          <p:cNvSpPr/>
          <p:nvPr/>
        </p:nvSpPr>
        <p:spPr>
          <a:xfrm>
            <a:off x="412491" y="2091484"/>
            <a:ext cx="3512237" cy="860763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Блок-схема: процесс 5">
            <a:extLst>
              <a:ext uri="{FF2B5EF4-FFF2-40B4-BE49-F238E27FC236}">
                <a16:creationId xmlns:a16="http://schemas.microsoft.com/office/drawing/2014/main" id="{6AB543F7-8267-5D4D-C76B-64FEDB8BF7EB}"/>
              </a:ext>
            </a:extLst>
          </p:cNvPr>
          <p:cNvSpPr/>
          <p:nvPr/>
        </p:nvSpPr>
        <p:spPr>
          <a:xfrm>
            <a:off x="3924728" y="2091484"/>
            <a:ext cx="2388522" cy="860763"/>
          </a:xfrm>
          <a:prstGeom prst="flowChartProcess">
            <a:avLst/>
          </a:prstGeom>
          <a:solidFill>
            <a:srgbClr val="969FA7">
              <a:alpha val="50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2 132</a:t>
            </a:r>
            <a:endParaRPr lang="ru-RU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17B43B2-F7E0-A487-EAE3-47DA629E5DC4}"/>
              </a:ext>
            </a:extLst>
          </p:cNvPr>
          <p:cNvSpPr txBox="1"/>
          <p:nvPr/>
        </p:nvSpPr>
        <p:spPr>
          <a:xfrm>
            <a:off x="412491" y="2321810"/>
            <a:ext cx="3512237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Загальна чисельність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FE8BDF8-8BD4-D6AC-C71C-B5A4F0A0E8C4}"/>
              </a:ext>
            </a:extLst>
          </p:cNvPr>
          <p:cNvSpPr/>
          <p:nvPr/>
        </p:nvSpPr>
        <p:spPr>
          <a:xfrm>
            <a:off x="8249532" y="1844135"/>
            <a:ext cx="2706468" cy="561541"/>
          </a:xfrm>
          <a:prstGeom prst="rect">
            <a:avLst/>
          </a:prstGeom>
          <a:solidFill>
            <a:srgbClr val="455359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чоловіків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2 053</a:t>
            </a:r>
            <a:endParaRPr lang="ru-RU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8F42AF3-D1CA-1BC3-E343-D9BAC18D3BEF}"/>
              </a:ext>
            </a:extLst>
          </p:cNvPr>
          <p:cNvSpPr/>
          <p:nvPr/>
        </p:nvSpPr>
        <p:spPr>
          <a:xfrm>
            <a:off x="8249532" y="2737973"/>
            <a:ext cx="2706468" cy="561541"/>
          </a:xfrm>
          <a:prstGeom prst="rect">
            <a:avLst/>
          </a:prstGeom>
          <a:solidFill>
            <a:srgbClr val="EE8429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жінок </a:t>
            </a: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79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19" name="Elbow Connector 18">
            <a:extLst>
              <a:ext uri="{FF2B5EF4-FFF2-40B4-BE49-F238E27FC236}">
                <a16:creationId xmlns:a16="http://schemas.microsoft.com/office/drawing/2014/main" id="{BCEBA6E7-31B7-6485-B9FE-9971E982CB89}"/>
              </a:ext>
            </a:extLst>
          </p:cNvPr>
          <p:cNvCxnSpPr>
            <a:cxnSpLocks/>
            <a:stCxn id="3" idx="3"/>
            <a:endCxn id="15" idx="1"/>
          </p:cNvCxnSpPr>
          <p:nvPr/>
        </p:nvCxnSpPr>
        <p:spPr>
          <a:xfrm flipV="1">
            <a:off x="6313250" y="2124906"/>
            <a:ext cx="1936282" cy="396960"/>
          </a:xfrm>
          <a:prstGeom prst="bentConnector3">
            <a:avLst>
              <a:gd name="adj1" fmla="val 50000"/>
            </a:avLst>
          </a:prstGeom>
          <a:ln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>
            <a:extLst>
              <a:ext uri="{FF2B5EF4-FFF2-40B4-BE49-F238E27FC236}">
                <a16:creationId xmlns:a16="http://schemas.microsoft.com/office/drawing/2014/main" id="{D8031251-13E9-FC4C-8E37-1CB788E2E3A1}"/>
              </a:ext>
            </a:extLst>
          </p:cNvPr>
          <p:cNvCxnSpPr>
            <a:cxnSpLocks/>
            <a:stCxn id="3" idx="3"/>
            <a:endCxn id="16" idx="1"/>
          </p:cNvCxnSpPr>
          <p:nvPr/>
        </p:nvCxnSpPr>
        <p:spPr>
          <a:xfrm>
            <a:off x="6313250" y="2521866"/>
            <a:ext cx="1936282" cy="496878"/>
          </a:xfrm>
          <a:prstGeom prst="bentConnector3">
            <a:avLst>
              <a:gd name="adj1" fmla="val 50000"/>
            </a:avLst>
          </a:prstGeom>
          <a:ln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66640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 txBox="1">
            <a:spLocks/>
          </p:cNvSpPr>
          <p:nvPr/>
        </p:nvSpPr>
        <p:spPr>
          <a:xfrm>
            <a:off x="1774800" y="720000"/>
            <a:ext cx="8640000" cy="954107"/>
          </a:xfrm>
          <a:prstGeom prst="rect">
            <a:avLst/>
          </a:prstGeom>
          <a:effectLst/>
        </p:spPr>
        <p:txBody>
          <a:bodyPr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Члени сім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’</a:t>
            </a:r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ї загиблого (померлого) </a:t>
            </a:r>
          </a:p>
          <a:p>
            <a:pPr algn="ctr"/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Захисника/захисниці України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1999" y="2732133"/>
            <a:ext cx="6531011" cy="83044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sz="2400" dirty="0">
                <a:solidFill>
                  <a:schemeClr val="accent1"/>
                </a:solidFill>
              </a:rPr>
              <a:t>  </a:t>
            </a: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 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948624" y="2449511"/>
            <a:ext cx="2781376" cy="565107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жінок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1 430</a:t>
            </a:r>
            <a:endParaRPr lang="ru-RU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948624" y="3281803"/>
            <a:ext cx="2781376" cy="561540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чоловіків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590</a:t>
            </a:r>
            <a:endParaRPr lang="ru-RU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61999" y="4793768"/>
            <a:ext cx="6531012" cy="90492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з них дітей до 18 років </a:t>
            </a: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432</a:t>
            </a:r>
            <a:r>
              <a:rPr lang="uk-UA" sz="2400" dirty="0">
                <a:solidFill>
                  <a:srgbClr val="DEA900"/>
                </a:solidFill>
                <a:latin typeface="Arial Black" panose="020B0A04020102020204" pitchFamily="34" charset="0"/>
              </a:rPr>
              <a:t> </a:t>
            </a: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8948624" y="4511214"/>
            <a:ext cx="2781376" cy="565107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дівчат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212</a:t>
            </a:r>
            <a:endParaRPr lang="ru-RU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8948624" y="5417924"/>
            <a:ext cx="2781376" cy="561540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хлопців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220</a:t>
            </a:r>
            <a:endParaRPr lang="ru-RU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2000" y="2894770"/>
            <a:ext cx="6525092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загальна чисельність </a:t>
            </a: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2 020 </a:t>
            </a: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осіб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F3318E08-5000-C936-4C3F-27273808CF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D6E8E36C-8FF0-53DA-C9A4-3FD8203738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  <p:cxnSp>
        <p:nvCxnSpPr>
          <p:cNvPr id="5" name="Elbow Connector 4">
            <a:extLst>
              <a:ext uri="{FF2B5EF4-FFF2-40B4-BE49-F238E27FC236}">
                <a16:creationId xmlns:a16="http://schemas.microsoft.com/office/drawing/2014/main" id="{96C1588A-1B8B-3F15-7898-CA8C4CAC7F26}"/>
              </a:ext>
            </a:extLst>
          </p:cNvPr>
          <p:cNvCxnSpPr>
            <a:cxnSpLocks/>
            <a:stCxn id="20" idx="3"/>
            <a:endCxn id="17" idx="1"/>
          </p:cNvCxnSpPr>
          <p:nvPr/>
        </p:nvCxnSpPr>
        <p:spPr>
          <a:xfrm flipV="1">
            <a:off x="6987092" y="2732065"/>
            <a:ext cx="1961532" cy="39353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Elbow Connector 5">
            <a:extLst>
              <a:ext uri="{FF2B5EF4-FFF2-40B4-BE49-F238E27FC236}">
                <a16:creationId xmlns:a16="http://schemas.microsoft.com/office/drawing/2014/main" id="{FF7D2445-FE6F-5349-9AE2-F9F9E2CD1FC8}"/>
              </a:ext>
            </a:extLst>
          </p:cNvPr>
          <p:cNvCxnSpPr>
            <a:cxnSpLocks/>
            <a:stCxn id="20" idx="3"/>
            <a:endCxn id="18" idx="1"/>
          </p:cNvCxnSpPr>
          <p:nvPr/>
        </p:nvCxnSpPr>
        <p:spPr>
          <a:xfrm>
            <a:off x="6987092" y="3125603"/>
            <a:ext cx="1961532" cy="43697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>
            <a:extLst>
              <a:ext uri="{FF2B5EF4-FFF2-40B4-BE49-F238E27FC236}">
                <a16:creationId xmlns:a16="http://schemas.microsoft.com/office/drawing/2014/main" id="{1D5CFCCA-F2E7-1F40-1419-A85FC824F063}"/>
              </a:ext>
            </a:extLst>
          </p:cNvPr>
          <p:cNvCxnSpPr>
            <a:cxnSpLocks/>
            <a:stCxn id="19" idx="3"/>
            <a:endCxn id="26" idx="1"/>
          </p:cNvCxnSpPr>
          <p:nvPr/>
        </p:nvCxnSpPr>
        <p:spPr>
          <a:xfrm flipV="1">
            <a:off x="6993011" y="4793768"/>
            <a:ext cx="1955613" cy="452463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>
            <a:extLst>
              <a:ext uri="{FF2B5EF4-FFF2-40B4-BE49-F238E27FC236}">
                <a16:creationId xmlns:a16="http://schemas.microsoft.com/office/drawing/2014/main" id="{B30803A2-FA03-BFC4-CFB5-6304ACEA0B05}"/>
              </a:ext>
            </a:extLst>
          </p:cNvPr>
          <p:cNvCxnSpPr>
            <a:cxnSpLocks/>
            <a:stCxn id="19" idx="3"/>
            <a:endCxn id="28" idx="1"/>
          </p:cNvCxnSpPr>
          <p:nvPr/>
        </p:nvCxnSpPr>
        <p:spPr>
          <a:xfrm>
            <a:off x="6993011" y="5246231"/>
            <a:ext cx="1955613" cy="452463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5228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579123" y="720000"/>
            <a:ext cx="9000000" cy="954107"/>
          </a:xfrm>
          <a:prstGeom prst="rect">
            <a:avLst/>
          </a:prstGeom>
          <a:effectLst/>
        </p:spPr>
        <p:txBody>
          <a:bodyPr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ЧИННИКИ, </a:t>
            </a:r>
          </a:p>
          <a:p>
            <a:pPr algn="ctr"/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ЯКІ ЗУМОВЛЮЮТЬ ВРАЗЛИВІСТЬ/СЖО 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36000" y="3504305"/>
            <a:ext cx="4486124" cy="236988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І</a:t>
            </a: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СОЦІАЛЬНО-ДЕМОГРАФІЧНІ</a:t>
            </a:r>
          </a:p>
          <a:p>
            <a:pPr>
              <a:defRPr/>
            </a:pPr>
            <a:endParaRPr lang="uk-UA" sz="800" dirty="0">
              <a:solidFill>
                <a:srgbClr val="D87012"/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похилий вік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інвалідність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багатодітні/неповні сім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’</a:t>
            </a: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ї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ВПО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особи без постійного місця проживання</a:t>
            </a:r>
            <a:endParaRPr lang="uk-UA" sz="2000" dirty="0">
              <a:solidFill>
                <a:srgbClr val="DEA9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69878" y="3504305"/>
            <a:ext cx="4486122" cy="175432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ІІ</a:t>
            </a: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ЕКОНОМІЧНІ</a:t>
            </a:r>
          </a:p>
          <a:p>
            <a:pPr>
              <a:defRPr/>
            </a:pPr>
            <a:endParaRPr lang="uk-UA" sz="800" dirty="0">
              <a:solidFill>
                <a:srgbClr val="D87012"/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низький рівень доходів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безробіття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залежність від соціальних виплат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2000" y="2081374"/>
            <a:ext cx="11268000" cy="1015663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000" dirty="0">
                <a:solidFill>
                  <a:srgbClr val="455359"/>
                </a:solidFill>
                <a:latin typeface="Arial Black" panose="020B0A04020102020204" pitchFamily="34" charset="0"/>
              </a:rPr>
              <a:t>вразливість у громаді зумовлюється поєднанням багатьох чинників, які обмежують здатність особи</a:t>
            </a:r>
            <a:r>
              <a:rPr lang="en-US" sz="2000" dirty="0">
                <a:solidFill>
                  <a:srgbClr val="455359"/>
                </a:solidFill>
                <a:latin typeface="Arial Black" panose="020B0A04020102020204" pitchFamily="34" charset="0"/>
              </a:rPr>
              <a:t> </a:t>
            </a:r>
            <a:r>
              <a:rPr lang="uk-UA" sz="2000" dirty="0">
                <a:solidFill>
                  <a:srgbClr val="455359"/>
                </a:solidFill>
                <a:latin typeface="Arial Black" panose="020B0A04020102020204" pitchFamily="34" charset="0"/>
              </a:rPr>
              <a:t>або</a:t>
            </a:r>
            <a:r>
              <a:rPr lang="en-US" sz="2000" dirty="0">
                <a:solidFill>
                  <a:srgbClr val="455359"/>
                </a:solidFill>
                <a:latin typeface="Arial Black" panose="020B0A04020102020204" pitchFamily="34" charset="0"/>
              </a:rPr>
              <a:t> </a:t>
            </a:r>
            <a:r>
              <a:rPr lang="uk-UA" sz="2000" dirty="0">
                <a:solidFill>
                  <a:srgbClr val="455359"/>
                </a:solidFill>
                <a:latin typeface="Arial Black" panose="020B0A04020102020204" pitchFamily="34" charset="0"/>
              </a:rPr>
              <a:t>сім</a:t>
            </a:r>
            <a:r>
              <a:rPr lang="en-US" sz="2000" dirty="0">
                <a:solidFill>
                  <a:srgbClr val="455359"/>
                </a:solidFill>
                <a:latin typeface="Arial Black" panose="020B0A04020102020204" pitchFamily="34" charset="0"/>
              </a:rPr>
              <a:t>’</a:t>
            </a:r>
            <a:r>
              <a:rPr lang="uk-UA" sz="2000" dirty="0" err="1">
                <a:solidFill>
                  <a:srgbClr val="455359"/>
                </a:solidFill>
                <a:latin typeface="Arial Black" panose="020B0A04020102020204" pitchFamily="34" charset="0"/>
              </a:rPr>
              <a:t>ї</a:t>
            </a:r>
            <a:r>
              <a:rPr lang="en-US" sz="2000" dirty="0">
                <a:solidFill>
                  <a:srgbClr val="455359"/>
                </a:solidFill>
                <a:latin typeface="Arial Black" panose="020B0A04020102020204" pitchFamily="34" charset="0"/>
              </a:rPr>
              <a:t> </a:t>
            </a:r>
            <a:r>
              <a:rPr lang="uk-UA" sz="2000" dirty="0">
                <a:solidFill>
                  <a:srgbClr val="455359"/>
                </a:solidFill>
                <a:latin typeface="Arial Black" panose="020B0A04020102020204" pitchFamily="34" charset="0"/>
              </a:rPr>
              <a:t>самостійно долати</a:t>
            </a:r>
            <a:r>
              <a:rPr lang="en-US" sz="2000" dirty="0">
                <a:solidFill>
                  <a:srgbClr val="455359"/>
                </a:solidFill>
                <a:latin typeface="Arial Black" panose="020B0A04020102020204" pitchFamily="34" charset="0"/>
              </a:rPr>
              <a:t> </a:t>
            </a:r>
            <a:r>
              <a:rPr lang="uk-UA" sz="2000" dirty="0">
                <a:solidFill>
                  <a:srgbClr val="455359"/>
                </a:solidFill>
                <a:latin typeface="Arial Black" panose="020B0A04020102020204" pitchFamily="34" charset="0"/>
              </a:rPr>
              <a:t>СЖО та</a:t>
            </a:r>
            <a:r>
              <a:rPr lang="en-US" sz="2000" dirty="0">
                <a:solidFill>
                  <a:srgbClr val="455359"/>
                </a:solidFill>
                <a:latin typeface="Arial Black" panose="020B0A04020102020204" pitchFamily="34" charset="0"/>
              </a:rPr>
              <a:t> </a:t>
            </a:r>
            <a:r>
              <a:rPr lang="uk-UA" sz="2000" dirty="0">
                <a:solidFill>
                  <a:srgbClr val="455359"/>
                </a:solidFill>
                <a:latin typeface="Arial Black" panose="020B0A04020102020204" pitchFamily="34" charset="0"/>
              </a:rPr>
              <a:t>потребують підтримки шляхом надання соціальних послуг</a:t>
            </a: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55F0F671-4492-A449-0023-6C9D806D26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0B7D816B-4CFC-62B2-2F43-F52ACE1FC0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0802240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579123" y="720000"/>
            <a:ext cx="9000000" cy="954107"/>
          </a:xfrm>
          <a:prstGeom prst="rect">
            <a:avLst/>
          </a:prstGeom>
          <a:effectLst/>
        </p:spPr>
        <p:txBody>
          <a:bodyPr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ЧИННИКИ, </a:t>
            </a:r>
          </a:p>
          <a:p>
            <a:pPr algn="ctr"/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ЯКІ ЗУМОВЛЮЮТЬ ВРАЗЛИВІСТЬ/СЖО 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35999" y="1982450"/>
            <a:ext cx="4469245" cy="175432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ІІІ</a:t>
            </a:r>
            <a:r>
              <a:rPr lang="en-US" sz="2000" dirty="0">
                <a:solidFill>
                  <a:srgbClr val="D87012"/>
                </a:solidFill>
                <a:latin typeface="Arial Black" panose="020B0A04020102020204" pitchFamily="34" charset="0"/>
              </a:rPr>
              <a:t>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СТАН ЗДОРОВ</a:t>
            </a:r>
            <a:r>
              <a:rPr lang="en-US" sz="2000" dirty="0">
                <a:solidFill>
                  <a:srgbClr val="D87012"/>
                </a:solidFill>
                <a:latin typeface="Arial Black" panose="020B0A04020102020204" pitchFamily="34" charset="0"/>
              </a:rPr>
              <a:t>’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Я</a:t>
            </a:r>
          </a:p>
          <a:p>
            <a:pPr>
              <a:defRPr/>
            </a:pP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хронічні захворювання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психічні розлади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залежності (алкогольні, наркотичні)</a:t>
            </a:r>
            <a:endParaRPr lang="uk-UA" sz="2000" dirty="0">
              <a:solidFill>
                <a:schemeClr val="accent6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86756" y="1935726"/>
            <a:ext cx="4469244" cy="175432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І</a:t>
            </a:r>
            <a:r>
              <a:rPr lang="en-US" sz="2000" dirty="0">
                <a:solidFill>
                  <a:srgbClr val="D87012"/>
                </a:solidFill>
                <a:latin typeface="Arial Black" panose="020B0A04020102020204" pitchFamily="34" charset="0"/>
              </a:rPr>
              <a:t>V</a:t>
            </a: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СІМЕЙНІ ОБСТАВИНИ</a:t>
            </a:r>
          </a:p>
          <a:p>
            <a:pPr>
              <a:defRPr/>
            </a:pPr>
            <a:endParaRPr lang="uk-UA" sz="800" dirty="0">
              <a:solidFill>
                <a:srgbClr val="D87012"/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домашнє насильство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конфлікти в родині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втрата годувальника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неповні родини</a:t>
            </a:r>
            <a:endParaRPr lang="uk-UA" sz="2000" dirty="0">
              <a:solidFill>
                <a:srgbClr val="DEA900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C58B7288-EDAF-DB3F-03CE-867B89D3DA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6192D773-CAFE-2674-B1DF-4E6576E476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8AD1F0C-251F-F50D-D456-B8996B6286CD}"/>
              </a:ext>
            </a:extLst>
          </p:cNvPr>
          <p:cNvSpPr txBox="1"/>
          <p:nvPr/>
        </p:nvSpPr>
        <p:spPr>
          <a:xfrm>
            <a:off x="1235999" y="3956400"/>
            <a:ext cx="4469245" cy="1138773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rgbClr val="D87012"/>
                </a:solidFill>
                <a:latin typeface="Arial Black" panose="020B0A04020102020204" pitchFamily="34" charset="0"/>
              </a:rPr>
              <a:t>V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ОСВІТНІ ТА ІНФОРМАЦІЙНІ</a:t>
            </a:r>
          </a:p>
          <a:p>
            <a:pPr>
              <a:defRPr/>
            </a:pP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низький рівень освіти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цифрова неграмотність</a:t>
            </a:r>
            <a:endParaRPr lang="uk-UA" sz="2000" dirty="0">
              <a:solidFill>
                <a:schemeClr val="accent6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89ACD2-00C7-344A-3C4E-101D673BAC64}"/>
              </a:ext>
            </a:extLst>
          </p:cNvPr>
          <p:cNvSpPr txBox="1"/>
          <p:nvPr/>
        </p:nvSpPr>
        <p:spPr>
          <a:xfrm>
            <a:off x="6486755" y="3951671"/>
            <a:ext cx="4469245" cy="193899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rgbClr val="D87012"/>
                </a:solidFill>
                <a:latin typeface="Arial Black" panose="020B0A04020102020204" pitchFamily="34" charset="0"/>
              </a:rPr>
              <a:t>V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І</a:t>
            </a: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БЕЗПЕКОВІ</a:t>
            </a:r>
            <a:endParaRPr lang="uk-UA" sz="800" dirty="0">
              <a:solidFill>
                <a:srgbClr val="D87012"/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наслідки воєнних дій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руйнування житла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психоемоційна травматизація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внутрішнє переміщення</a:t>
            </a:r>
            <a:endParaRPr lang="uk-UA" sz="2000" dirty="0">
              <a:solidFill>
                <a:srgbClr val="DEA9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4734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596000" y="993175"/>
            <a:ext cx="9000000" cy="830997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СТАН ОХОПЛЕННЯ СОЦІАЛЬНИМИ ПОСЛУГАМИ ВРАЗЛИВИХ ГРУП </a:t>
            </a:r>
            <a:r>
              <a:rPr lang="uk-UA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НАСЕЛЕННЯ (25/16 </a:t>
            </a: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базових</a:t>
            </a:r>
            <a:r>
              <a:rPr lang="uk-UA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)</a:t>
            </a:r>
            <a:endParaRPr lang="uk-UA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884424"/>
              </p:ext>
            </p:extLst>
          </p:nvPr>
        </p:nvGraphicFramePr>
        <p:xfrm>
          <a:off x="462000" y="2160000"/>
          <a:ext cx="11268000" cy="4532234"/>
        </p:xfrm>
        <a:graphic>
          <a:graphicData uri="http://schemas.openxmlformats.org/drawingml/2006/table">
            <a:tbl>
              <a:tblPr firstRow="1" bandRow="1">
                <a:effectLst/>
                <a:tableStyleId>{21E4AEA4-8DFA-4A89-87EB-49C32662AFE0}</a:tableStyleId>
              </a:tblPr>
              <a:tblGrid>
                <a:gridCol w="7842805">
                  <a:extLst>
                    <a:ext uri="{9D8B030D-6E8A-4147-A177-3AD203B41FA5}">
                      <a16:colId xmlns:a16="http://schemas.microsoft.com/office/drawing/2014/main" val="3851799907"/>
                    </a:ext>
                  </a:extLst>
                </a:gridCol>
                <a:gridCol w="1364206">
                  <a:extLst>
                    <a:ext uri="{9D8B030D-6E8A-4147-A177-3AD203B41FA5}">
                      <a16:colId xmlns:a16="http://schemas.microsoft.com/office/drawing/2014/main" val="3588874012"/>
                    </a:ext>
                  </a:extLst>
                </a:gridCol>
                <a:gridCol w="1191661">
                  <a:extLst>
                    <a:ext uri="{9D8B030D-6E8A-4147-A177-3AD203B41FA5}">
                      <a16:colId xmlns:a16="http://schemas.microsoft.com/office/drawing/2014/main" val="2792263201"/>
                    </a:ext>
                  </a:extLst>
                </a:gridCol>
                <a:gridCol w="869328">
                  <a:extLst>
                    <a:ext uri="{9D8B030D-6E8A-4147-A177-3AD203B41FA5}">
                      <a16:colId xmlns:a16="http://schemas.microsoft.com/office/drawing/2014/main" val="1052869414"/>
                    </a:ext>
                  </a:extLst>
                </a:gridCol>
              </a:tblGrid>
              <a:tr h="750837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СОЦІАЛЬНІ</a:t>
                      </a:r>
                      <a:r>
                        <a:rPr lang="uk-UA" sz="20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uk-UA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ПОСЛУГИ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кількість отримувачів соціальних послуг</a:t>
                      </a:r>
                      <a:endParaRPr lang="ru-RU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54664819"/>
                  </a:ext>
                </a:extLst>
              </a:tr>
              <a:tr h="613628"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загальна кількість</a:t>
                      </a:r>
                      <a:endParaRPr lang="ru-RU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1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ЖІН</a:t>
                      </a:r>
                      <a:endParaRPr lang="ru-RU" sz="1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  <a:p>
                      <a:pPr algn="ctr"/>
                      <a:endParaRPr lang="ru-RU" sz="1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ЧОЛ</a:t>
                      </a:r>
                      <a:endParaRPr lang="ru-RU" sz="1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223843"/>
                  </a:ext>
                </a:extLst>
              </a:tr>
              <a:tr h="403311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Догляд вдома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1 818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1 450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368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467553"/>
                  </a:ext>
                </a:extLst>
              </a:tr>
              <a:tr h="382604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Денний догляд дітей з інвалідністю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42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13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29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865278"/>
                  </a:ext>
                </a:extLst>
              </a:tr>
              <a:tr h="35591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Денний догляд осіб з інвалідністю (молодь від 18 до 35</a:t>
                      </a:r>
                      <a:r>
                        <a:rPr lang="uk-UA" sz="14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років</a:t>
                      </a: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29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12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17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552729"/>
                  </a:ext>
                </a:extLst>
              </a:tr>
              <a:tr h="322962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Підтримане проживання бездомних осіб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96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29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67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5504348"/>
                  </a:ext>
                </a:extLst>
              </a:tr>
              <a:tr h="322962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Соціальна адаптація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1 749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1 353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396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593225"/>
                  </a:ext>
                </a:extLst>
              </a:tr>
              <a:tr h="322962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Нічний притулок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29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9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8244696"/>
                  </a:ext>
                </a:extLst>
              </a:tr>
              <a:tr h="370971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Екстрене (кризове) втручання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19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18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8363835"/>
                  </a:ext>
                </a:extLst>
              </a:tr>
              <a:tr h="476755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Консультування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1 383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820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563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0039712"/>
                  </a:ext>
                </a:extLst>
              </a:tr>
            </a:tbl>
          </a:graphicData>
        </a:graphic>
      </p:graphicFrame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38914724-AC2E-AC1F-7C0D-AD30448FC6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A2947C1E-0EED-063E-B709-6DDA62BEC9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9387067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596000" y="1039289"/>
            <a:ext cx="9000000" cy="830997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СТАН ОХОПЛЕННЯ СОЦІАЛЬНИМИ ПОСЛУГАМИ ВРАЗЛИВИХ ГРУП </a:t>
            </a:r>
            <a:r>
              <a:rPr lang="uk-UA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НАСЕЛЕННЯ</a:t>
            </a:r>
            <a:endParaRPr lang="uk-UA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341687"/>
              </p:ext>
            </p:extLst>
          </p:nvPr>
        </p:nvGraphicFramePr>
        <p:xfrm>
          <a:off x="462000" y="2160000"/>
          <a:ext cx="11268000" cy="4324938"/>
        </p:xfrm>
        <a:graphic>
          <a:graphicData uri="http://schemas.openxmlformats.org/drawingml/2006/table">
            <a:tbl>
              <a:tblPr firstRow="1" bandRow="1">
                <a:effectLst/>
                <a:tableStyleId>{21E4AEA4-8DFA-4A89-87EB-49C32662AFE0}</a:tableStyleId>
              </a:tblPr>
              <a:tblGrid>
                <a:gridCol w="7842805">
                  <a:extLst>
                    <a:ext uri="{9D8B030D-6E8A-4147-A177-3AD203B41FA5}">
                      <a16:colId xmlns:a16="http://schemas.microsoft.com/office/drawing/2014/main" val="3851799907"/>
                    </a:ext>
                  </a:extLst>
                </a:gridCol>
                <a:gridCol w="1364206">
                  <a:extLst>
                    <a:ext uri="{9D8B030D-6E8A-4147-A177-3AD203B41FA5}">
                      <a16:colId xmlns:a16="http://schemas.microsoft.com/office/drawing/2014/main" val="3588874012"/>
                    </a:ext>
                  </a:extLst>
                </a:gridCol>
                <a:gridCol w="1191661">
                  <a:extLst>
                    <a:ext uri="{9D8B030D-6E8A-4147-A177-3AD203B41FA5}">
                      <a16:colId xmlns:a16="http://schemas.microsoft.com/office/drawing/2014/main" val="2792263201"/>
                    </a:ext>
                  </a:extLst>
                </a:gridCol>
                <a:gridCol w="869328">
                  <a:extLst>
                    <a:ext uri="{9D8B030D-6E8A-4147-A177-3AD203B41FA5}">
                      <a16:colId xmlns:a16="http://schemas.microsoft.com/office/drawing/2014/main" val="1052869414"/>
                    </a:ext>
                  </a:extLst>
                </a:gridCol>
              </a:tblGrid>
              <a:tr h="780836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>
                          <a:effectLst/>
                          <a:latin typeface="Arial Black" panose="020B0A04020102020204" pitchFamily="34" charset="0"/>
                        </a:rPr>
                        <a:t>СОЦІАЛЬНІ</a:t>
                      </a:r>
                      <a:r>
                        <a:rPr lang="uk-UA" sz="2000" baseline="0" dirty="0"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uk-UA" sz="2000" dirty="0">
                          <a:effectLst/>
                          <a:latin typeface="Arial Black" panose="020B0A04020102020204" pitchFamily="34" charset="0"/>
                        </a:rPr>
                        <a:t>ПОСЛУГИ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>
                          <a:effectLst/>
                          <a:latin typeface="Arial Black" panose="020B0A04020102020204" pitchFamily="34" charset="0"/>
                        </a:rPr>
                        <a:t>кількість отримувачів соціальних послуг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54664819"/>
                  </a:ext>
                </a:extLst>
              </a:tr>
              <a:tr h="587126"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загальна кількість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 err="1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err="1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чол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223843"/>
                  </a:ext>
                </a:extLst>
              </a:tr>
              <a:tr h="419425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Медіація, соціальна інтеграція</a:t>
                      </a:r>
                      <a:r>
                        <a:rPr lang="uk-UA" sz="14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та реінтеграція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467553"/>
                  </a:ext>
                </a:extLst>
              </a:tr>
              <a:tr h="397891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Представництво інтересів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104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68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36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865278"/>
                  </a:ext>
                </a:extLst>
              </a:tr>
              <a:tr h="370129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Посередництво 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6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4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552729"/>
                  </a:ext>
                </a:extLst>
              </a:tr>
              <a:tr h="333117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Соціальна профілактика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45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12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33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5504348"/>
                  </a:ext>
                </a:extLst>
              </a:tr>
              <a:tr h="309014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Натуральна допомога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4 812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3 631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1 181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593225"/>
                  </a:ext>
                </a:extLst>
              </a:tr>
              <a:tr h="741607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Фізичний супровід осіб, які мають порушення опорно-рухового апарату та пересуваються на кріслах колісних, з інтелектуальними, сенсорними, фізичними, моторними, психічними та поведінковими порушеннями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26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16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8244696"/>
                  </a:ext>
                </a:extLst>
              </a:tr>
              <a:tr h="385793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Переклад жестовою</a:t>
                      </a:r>
                      <a:r>
                        <a:rPr lang="uk-UA" sz="14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мовою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794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448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346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8363835"/>
                  </a:ext>
                </a:extLst>
              </a:tr>
            </a:tbl>
          </a:graphicData>
        </a:graphic>
      </p:graphicFrame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578EF636-8680-E9CF-DB81-DCFDF32906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AB7AFCCC-50B4-2BB6-7284-A1D7A1B07F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329535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663112" y="976397"/>
            <a:ext cx="9000000" cy="830997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СТАН ОХОПЛЕННЯ СОЦІАЛЬНИМИ ПОСЛУГАМИ ВРАЗЛИВИХ ГРУП НАСЕЛЕННЯ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092920"/>
              </p:ext>
            </p:extLst>
          </p:nvPr>
        </p:nvGraphicFramePr>
        <p:xfrm>
          <a:off x="462000" y="2160000"/>
          <a:ext cx="11268001" cy="4344675"/>
        </p:xfrm>
        <a:graphic>
          <a:graphicData uri="http://schemas.openxmlformats.org/drawingml/2006/table">
            <a:tbl>
              <a:tblPr firstRow="1" bandRow="1">
                <a:effectLst/>
                <a:tableStyleId>{21E4AEA4-8DFA-4A89-87EB-49C32662AFE0}</a:tableStyleId>
              </a:tblPr>
              <a:tblGrid>
                <a:gridCol w="7842805">
                  <a:extLst>
                    <a:ext uri="{9D8B030D-6E8A-4147-A177-3AD203B41FA5}">
                      <a16:colId xmlns:a16="http://schemas.microsoft.com/office/drawing/2014/main" val="3851799907"/>
                    </a:ext>
                  </a:extLst>
                </a:gridCol>
                <a:gridCol w="1364206">
                  <a:extLst>
                    <a:ext uri="{9D8B030D-6E8A-4147-A177-3AD203B41FA5}">
                      <a16:colId xmlns:a16="http://schemas.microsoft.com/office/drawing/2014/main" val="3588874012"/>
                    </a:ext>
                  </a:extLst>
                </a:gridCol>
                <a:gridCol w="1191661">
                  <a:extLst>
                    <a:ext uri="{9D8B030D-6E8A-4147-A177-3AD203B41FA5}">
                      <a16:colId xmlns:a16="http://schemas.microsoft.com/office/drawing/2014/main" val="2792263201"/>
                    </a:ext>
                  </a:extLst>
                </a:gridCol>
                <a:gridCol w="869329">
                  <a:extLst>
                    <a:ext uri="{9D8B030D-6E8A-4147-A177-3AD203B41FA5}">
                      <a16:colId xmlns:a16="http://schemas.microsoft.com/office/drawing/2014/main" val="1052869414"/>
                    </a:ext>
                  </a:extLst>
                </a:gridCol>
              </a:tblGrid>
              <a:tr h="758090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>
                          <a:effectLst/>
                          <a:latin typeface="Arial Black" panose="020B0A04020102020204" pitchFamily="34" charset="0"/>
                        </a:rPr>
                        <a:t>СОЦІАЛЬНІ</a:t>
                      </a:r>
                      <a:r>
                        <a:rPr lang="uk-UA" sz="2000" baseline="0" dirty="0"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uk-UA" sz="2000" dirty="0">
                          <a:effectLst/>
                          <a:latin typeface="Arial Black" panose="020B0A04020102020204" pitchFamily="34" charset="0"/>
                        </a:rPr>
                        <a:t>ПОСЛУГИ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>
                          <a:effectLst/>
                          <a:latin typeface="Arial Black" panose="020B0A04020102020204" pitchFamily="34" charset="0"/>
                        </a:rPr>
                        <a:t>кількість отримувачів соціальних послуг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54664819"/>
                  </a:ext>
                </a:extLst>
              </a:tr>
              <a:tr h="568848"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загальна кількість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ЧОЛ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223843"/>
                  </a:ext>
                </a:extLst>
              </a:tr>
              <a:tr h="4072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Надання притулку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38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28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467553"/>
                  </a:ext>
                </a:extLst>
              </a:tr>
              <a:tr h="386300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Супровід під час інклюзивного</a:t>
                      </a:r>
                      <a:r>
                        <a:rPr lang="uk-UA" sz="14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навчання (дітей шкільного віку)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6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4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865278"/>
                  </a:ext>
                </a:extLst>
              </a:tr>
              <a:tr h="388254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Інформування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1 396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1 074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322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552729"/>
                  </a:ext>
                </a:extLst>
              </a:tr>
              <a:tr h="323414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Соціальний супровід сімей/осіб, які перебувають у СЖО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116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106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5504348"/>
                  </a:ext>
                </a:extLst>
              </a:tr>
              <a:tr h="508943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Соціальний супровід сімей,</a:t>
                      </a:r>
                      <a:r>
                        <a:rPr lang="uk-UA" sz="14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у яких виховуються діти-сироти і діти, позбавлені батьківського піклування 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93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92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593225"/>
                  </a:ext>
                </a:extLst>
              </a:tr>
              <a:tr h="304160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Транспортна послуга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203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139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64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8244696"/>
                  </a:ext>
                </a:extLst>
              </a:tr>
              <a:tr h="304160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Комплексна послуга з формування життєстійкості (загально-національна)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8 945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5 464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3 481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066485"/>
                  </a:ext>
                </a:extLst>
              </a:tr>
              <a:tr h="374555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Комплексна</a:t>
                      </a:r>
                      <a:r>
                        <a:rPr lang="uk-UA" sz="14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послуга р</a:t>
                      </a: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аннього втручання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41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13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28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8363835"/>
                  </a:ext>
                </a:extLst>
              </a:tr>
            </a:tbl>
          </a:graphicData>
        </a:graphic>
      </p:graphicFrame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040D260A-7766-6162-01DC-8CB81A31CA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727070C9-0BD4-485F-4396-0965EF2C1C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4093723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309F7FC-B13C-500E-14A9-1D71620DF678}"/>
              </a:ext>
            </a:extLst>
          </p:cNvPr>
          <p:cNvSpPr txBox="1"/>
          <p:nvPr/>
        </p:nvSpPr>
        <p:spPr>
          <a:xfrm>
            <a:off x="1596000" y="975794"/>
            <a:ext cx="9000000" cy="831600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СТАН ОХОПЛЕННЯ СОЦІАЛЬНИМИ ПОСЛУГАМИ ВРАЗЛИВИХ ГРУП НАСЕЛЕННЯ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2418838"/>
              </p:ext>
            </p:extLst>
          </p:nvPr>
        </p:nvGraphicFramePr>
        <p:xfrm>
          <a:off x="462000" y="2160000"/>
          <a:ext cx="11268000" cy="4325420"/>
        </p:xfrm>
        <a:graphic>
          <a:graphicData uri="http://schemas.openxmlformats.org/drawingml/2006/table">
            <a:tbl>
              <a:tblPr firstRow="1" bandRow="1">
                <a:effectLst/>
                <a:tableStyleId>{21E4AEA4-8DFA-4A89-87EB-49C32662AFE0}</a:tableStyleId>
              </a:tblPr>
              <a:tblGrid>
                <a:gridCol w="7631411">
                  <a:extLst>
                    <a:ext uri="{9D8B030D-6E8A-4147-A177-3AD203B41FA5}">
                      <a16:colId xmlns:a16="http://schemas.microsoft.com/office/drawing/2014/main" val="3851799907"/>
                    </a:ext>
                  </a:extLst>
                </a:gridCol>
                <a:gridCol w="1575599">
                  <a:extLst>
                    <a:ext uri="{9D8B030D-6E8A-4147-A177-3AD203B41FA5}">
                      <a16:colId xmlns:a16="http://schemas.microsoft.com/office/drawing/2014/main" val="2898300014"/>
                    </a:ext>
                  </a:extLst>
                </a:gridCol>
                <a:gridCol w="1191662">
                  <a:extLst>
                    <a:ext uri="{9D8B030D-6E8A-4147-A177-3AD203B41FA5}">
                      <a16:colId xmlns:a16="http://schemas.microsoft.com/office/drawing/2014/main" val="2792263201"/>
                    </a:ext>
                  </a:extLst>
                </a:gridCol>
                <a:gridCol w="869328">
                  <a:extLst>
                    <a:ext uri="{9D8B030D-6E8A-4147-A177-3AD203B41FA5}">
                      <a16:colId xmlns:a16="http://schemas.microsoft.com/office/drawing/2014/main" val="1052869414"/>
                    </a:ext>
                  </a:extLst>
                </a:gridCol>
              </a:tblGrid>
              <a:tr h="1273643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>
                          <a:effectLst/>
                          <a:latin typeface="Arial Black" panose="020B0A04020102020204" pitchFamily="34" charset="0"/>
                        </a:rPr>
                        <a:t>СОЦІАЛЬНІ</a:t>
                      </a:r>
                      <a:r>
                        <a:rPr lang="uk-UA" sz="2000" baseline="0" dirty="0"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uk-UA" sz="2000" dirty="0">
                          <a:effectLst/>
                          <a:latin typeface="Arial Black" panose="020B0A04020102020204" pitchFamily="34" charset="0"/>
                        </a:rPr>
                        <a:t>ПОСЛУГИ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>
                          <a:effectLst/>
                          <a:latin typeface="Arial Black" panose="020B0A04020102020204" pitchFamily="34" charset="0"/>
                        </a:rPr>
                        <a:t>кількість отримувачів соціальних послуг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54664819"/>
                  </a:ext>
                </a:extLst>
              </a:tr>
              <a:tr h="804308"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загальна кількість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ЧОЛ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223843"/>
                  </a:ext>
                </a:extLst>
              </a:tr>
              <a:tr h="5887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Соціальна</a:t>
                      </a:r>
                      <a:r>
                        <a:rPr lang="uk-UA" sz="14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адаптація ветеранів війни та членів їхніх сімей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467553"/>
                  </a:ext>
                </a:extLst>
              </a:tr>
              <a:tr h="629799">
                <a:tc gridSpan="4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ПОСЛУГИ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З ДОГЛЯДУ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408865278"/>
                  </a:ext>
                </a:extLst>
              </a:tr>
              <a:tr h="561338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На професійній основі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  <a:r>
                        <a:rPr 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9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34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5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552729"/>
                  </a:ext>
                </a:extLst>
              </a:tr>
              <a:tr h="467592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На непрофесійній основі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357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230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127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5504348"/>
                  </a:ext>
                </a:extLst>
              </a:tr>
            </a:tbl>
          </a:graphicData>
        </a:graphic>
      </p:graphicFrame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14DCF2B3-60E7-CD5A-D215-E4BF1DEA33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E33E6C62-7D03-BD71-BF5A-5C9C4E565B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2306314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799617" y="984664"/>
            <a:ext cx="8813260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До складу груп входять представники </a:t>
            </a: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   </a:t>
            </a:r>
            <a:r>
              <a:rPr lang="uk-UA" sz="1600" dirty="0">
                <a:solidFill>
                  <a:schemeClr val="accent2"/>
                </a:solidFill>
                <a:latin typeface="Book Antiqua" panose="02040602050305030304" pitchFamily="18" charset="0"/>
              </a:rPr>
              <a:t>                                                           </a:t>
            </a:r>
            <a:endParaRPr lang="uk-UA" sz="2000" i="1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276399"/>
              </p:ext>
            </p:extLst>
          </p:nvPr>
        </p:nvGraphicFramePr>
        <p:xfrm>
          <a:off x="461999" y="2160000"/>
          <a:ext cx="11268001" cy="4319937"/>
        </p:xfrm>
        <a:graphic>
          <a:graphicData uri="http://schemas.openxmlformats.org/drawingml/2006/table">
            <a:tbl>
              <a:tblPr firstRow="1" bandRow="1">
                <a:effectLst/>
                <a:tableStyleId>{21E4AEA4-8DFA-4A89-87EB-49C32662AFE0}</a:tableStyleId>
              </a:tblPr>
              <a:tblGrid>
                <a:gridCol w="6362890">
                  <a:extLst>
                    <a:ext uri="{9D8B030D-6E8A-4147-A177-3AD203B41FA5}">
                      <a16:colId xmlns:a16="http://schemas.microsoft.com/office/drawing/2014/main" val="3851799907"/>
                    </a:ext>
                  </a:extLst>
                </a:gridCol>
                <a:gridCol w="1565204">
                  <a:extLst>
                    <a:ext uri="{9D8B030D-6E8A-4147-A177-3AD203B41FA5}">
                      <a16:colId xmlns:a16="http://schemas.microsoft.com/office/drawing/2014/main" val="1330487378"/>
                    </a:ext>
                  </a:extLst>
                </a:gridCol>
                <a:gridCol w="1565204">
                  <a:extLst>
                    <a:ext uri="{9D8B030D-6E8A-4147-A177-3AD203B41FA5}">
                      <a16:colId xmlns:a16="http://schemas.microsoft.com/office/drawing/2014/main" val="4173827345"/>
                    </a:ext>
                  </a:extLst>
                </a:gridCol>
                <a:gridCol w="1026130">
                  <a:extLst>
                    <a:ext uri="{9D8B030D-6E8A-4147-A177-3AD203B41FA5}">
                      <a16:colId xmlns:a16="http://schemas.microsoft.com/office/drawing/2014/main" val="2792263201"/>
                    </a:ext>
                  </a:extLst>
                </a:gridCol>
                <a:gridCol w="748573">
                  <a:extLst>
                    <a:ext uri="{9D8B030D-6E8A-4147-A177-3AD203B41FA5}">
                      <a16:colId xmlns:a16="http://schemas.microsoft.com/office/drawing/2014/main" val="1052869414"/>
                    </a:ext>
                  </a:extLst>
                </a:gridCol>
              </a:tblGrid>
              <a:tr h="890793"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СІМЕЙНА ФОРМА ВИХОВАННЯ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загальна кількість</a:t>
                      </a:r>
                      <a:endParaRPr lang="ru-RU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в них дітей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Д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Хл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552729"/>
                  </a:ext>
                </a:extLst>
              </a:tr>
              <a:tr h="57747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дитячий будинок сімейного типу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65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35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5504348"/>
                  </a:ext>
                </a:extLst>
              </a:tr>
              <a:tr h="471081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прийомна сім</a:t>
                      </a:r>
                      <a:r>
                        <a:rPr lang="en-US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28" marR="91428"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12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18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8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593225"/>
                  </a:ext>
                </a:extLst>
              </a:tr>
              <a:tr h="487042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патронатна</a:t>
                      </a:r>
                      <a:r>
                        <a:rPr lang="uk-UA" sz="14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сім</a:t>
                      </a:r>
                      <a:r>
                        <a:rPr lang="en-US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28" marR="91428"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9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28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18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8244696"/>
                  </a:ext>
                </a:extLst>
              </a:tr>
              <a:tr h="487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сім</a:t>
                      </a:r>
                      <a:r>
                        <a:rPr lang="en-US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я опікуна/піклувальника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195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244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132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112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066485"/>
                  </a:ext>
                </a:extLst>
              </a:tr>
              <a:tr h="797012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сім</a:t>
                      </a:r>
                      <a:r>
                        <a:rPr lang="en-US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я, яка усиновила дитину/дітей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149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168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84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84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8363835"/>
                  </a:ext>
                </a:extLst>
              </a:tr>
              <a:tr h="60949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ВСЬОГО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375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523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271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252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011782"/>
                  </a:ext>
                </a:extLst>
              </a:tr>
            </a:tbl>
          </a:graphicData>
        </a:graphic>
      </p:graphicFrame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A50AE8A2-6419-0BE2-D2DE-2A7DA5A105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4FCC0C8D-7B58-5A97-9147-54B0B04C13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4618DEE-5A58-B852-0B6E-9F95E40C0E17}"/>
              </a:ext>
            </a:extLst>
          </p:cNvPr>
          <p:cNvSpPr txBox="1"/>
          <p:nvPr/>
        </p:nvSpPr>
        <p:spPr>
          <a:xfrm>
            <a:off x="1595999" y="979954"/>
            <a:ext cx="9000000" cy="831600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СІМЕЙНІ ФОРМИ ВИХОВАННЯ</a:t>
            </a:r>
          </a:p>
        </p:txBody>
      </p:sp>
    </p:spTree>
    <p:extLst>
      <p:ext uri="{BB962C8B-B14F-4D97-AF65-F5344CB8AC3E}">
        <p14:creationId xmlns:p14="http://schemas.microsoft.com/office/powerpoint/2010/main" val="3766990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0">
              <a:schemeClr val="tx1">
                <a:alpha val="90000"/>
              </a:schemeClr>
            </a:gs>
            <a:gs pos="100000">
              <a:srgbClr val="45535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1236000" y="2160000"/>
            <a:ext cx="9720000" cy="2923877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dirty="0">
                <a:latin typeface="Arial Black" panose="020B0A04020102020204" pitchFamily="34" charset="0"/>
              </a:rPr>
              <a:t>РОЗДІЛ І</a:t>
            </a:r>
          </a:p>
          <a:p>
            <a:pPr algn="ctr">
              <a:defRPr/>
            </a:pPr>
            <a:endParaRPr lang="uk-UA" dirty="0">
              <a:solidFill>
                <a:srgbClr val="D87012"/>
              </a:solidFill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dirty="0">
                <a:solidFill>
                  <a:srgbClr val="D87012"/>
                </a:solidFill>
                <a:latin typeface="Arial Black" panose="020B0A04020102020204" pitchFamily="34" charset="0"/>
              </a:rPr>
              <a:t>ВСТУПНА ЧАСТИНА</a:t>
            </a:r>
          </a:p>
          <a:p>
            <a:pPr algn="ctr">
              <a:defRPr/>
            </a:pPr>
            <a:endParaRPr lang="uk-UA" dirty="0">
              <a:solidFill>
                <a:srgbClr val="D87012"/>
              </a:solidFill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sz="2400" dirty="0">
                <a:latin typeface="Arial Black" panose="020B0A04020102020204" pitchFamily="34" charset="0"/>
              </a:rPr>
              <a:t>Профіль та Основні тенденції </a:t>
            </a:r>
          </a:p>
          <a:p>
            <a:pPr algn="ctr">
              <a:defRPr/>
            </a:pPr>
            <a:r>
              <a:rPr lang="uk-UA" sz="2400" dirty="0">
                <a:latin typeface="Arial Black" panose="020B0A04020102020204" pitchFamily="34" charset="0"/>
              </a:rPr>
              <a:t>соціально – демографічних процесів</a:t>
            </a:r>
          </a:p>
          <a:p>
            <a:pPr algn="ctr">
              <a:defRPr/>
            </a:pPr>
            <a:r>
              <a:rPr lang="uk-UA" sz="2400" dirty="0">
                <a:latin typeface="Arial Black" panose="020B0A04020102020204" pitchFamily="34" charset="0"/>
              </a:rPr>
              <a:t>У територіальній громаді</a:t>
            </a:r>
          </a:p>
        </p:txBody>
      </p:sp>
    </p:spTree>
    <p:extLst>
      <p:ext uri="{BB962C8B-B14F-4D97-AF65-F5344CB8AC3E}">
        <p14:creationId xmlns:p14="http://schemas.microsoft.com/office/powerpoint/2010/main" val="8684009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0">
              <a:schemeClr val="tx1">
                <a:alpha val="90000"/>
              </a:schemeClr>
            </a:gs>
            <a:gs pos="100000">
              <a:srgbClr val="45535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1236000" y="2160000"/>
            <a:ext cx="9720000" cy="255454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dirty="0">
                <a:latin typeface="Arial Black" panose="020B0A04020102020204" pitchFamily="34" charset="0"/>
              </a:rPr>
              <a:t>РОЗДІЛ ІІ</a:t>
            </a:r>
            <a:r>
              <a:rPr lang="en-US" dirty="0">
                <a:latin typeface="Arial Black" panose="020B0A04020102020204" pitchFamily="34" charset="0"/>
              </a:rPr>
              <a:t>I</a:t>
            </a:r>
            <a:endParaRPr lang="uk-UA" dirty="0"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dirty="0"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dirty="0">
                <a:solidFill>
                  <a:srgbClr val="D87012"/>
                </a:solidFill>
                <a:latin typeface="Arial Black" panose="020B0A04020102020204" pitchFamily="34" charset="0"/>
              </a:rPr>
              <a:t>ОСНОВНІ СОЦІАЛЬНІ ПРОБЛЕМИ ТА ПОТРЕБИ У СОЦІАЛЬНИХ ПОСЛУГАХ, шляхи вирішення</a:t>
            </a: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928AFAFC-93E7-9D5F-3751-EA6CAE22B8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5EF434E2-8C3D-9CA8-C82C-3BC6FFC3F9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9603327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945009A-315A-5FD7-4848-36997F9E8DF8}"/>
              </a:ext>
            </a:extLst>
          </p:cNvPr>
          <p:cNvSpPr txBox="1"/>
          <p:nvPr/>
        </p:nvSpPr>
        <p:spPr>
          <a:xfrm>
            <a:off x="1596000" y="954891"/>
            <a:ext cx="9000000" cy="830997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ОСНОВНІ СОЦІАЛЬНІ ПРОБЛЕМИ ТА ПОТРЕБИ </a:t>
            </a:r>
          </a:p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У СОЦІАЛЬНИХ ПОСЛУГАХ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36000" y="2517732"/>
            <a:ext cx="9720000" cy="293926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ЗРОСТАННЯ КІЛЬКОСТІ ВРАЗЛИВИХ КАТЕГОРІЙ НАСЕЛЕННЯ</a:t>
            </a:r>
            <a:endParaRPr lang="uk-UA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ПОТРЕБА У РОЗШИРЕННІ СПЕКТРУ СОЦІАЛЬНИХ ПОСЛУГ</a:t>
            </a:r>
            <a:endParaRPr lang="uk-UA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НЕДОСТАТНЯ КІЛЬКІСТЬ ФАХІВЦІВ СОЦІАЛЬНОЇ СФЕРИ</a:t>
            </a:r>
            <a:endParaRPr lang="uk-UA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НИЗЬКИЙ РІВЕНЬ ФІНАНСОВОГО ЗАБЕЗПЕЧЕННЯ ФАХІВЦІВ, ЯКІ НАДАЮТЬ СОЦІАЛЬНІ ПОСЛУГИ</a:t>
            </a:r>
            <a:endParaRPr lang="uk-UA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МАТЕРІАЛЬНО-ТЕХНІЧНІ ОБМЕЖЕННЯ НАДАВАЧІВ СОЦІАЛЬНИХ ПОСЛУГ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НИЗЬКА ОБІЗНАНІСТЬ НАСЕЛЕННЯ ПРО СОЦІАЛЬНІ ПОСЛУГИ</a:t>
            </a: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E242B950-0319-F140-394E-D0D8AE3A0B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888E6953-73B5-6B45-6075-5E7C87280A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7858310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1A9974B-E33D-EBDD-E33A-879F53A35C09}"/>
              </a:ext>
            </a:extLst>
          </p:cNvPr>
          <p:cNvSpPr txBox="1"/>
          <p:nvPr/>
        </p:nvSpPr>
        <p:spPr>
          <a:xfrm>
            <a:off x="1596000" y="1158517"/>
            <a:ext cx="9000000" cy="830997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ПРОВЕДЕННЯ ОПИТУВАННЯ ОТРИМУВАЧІВ СОЦІАЛЬНИХ ПОСЛУГ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36000" y="2524241"/>
            <a:ext cx="9720000" cy="263149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АНКЕТУВАННЯ ЧЕРЕЗ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GOOGLE</a:t>
            </a: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-ФОРМУ</a:t>
            </a:r>
            <a:endParaRPr lang="uk-UA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ОСОБИСТЕ АНКЕТУВАННЯ (ПІД ЧАС ВИЇЗДУ) ЗА МІСЦЕМ ПРОЖИВАННЯ ОТРИМУВАЧА СОЦІАЛЬНИХ ПОСЛУГ</a:t>
            </a:r>
            <a:endParaRPr lang="uk-UA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ОПИТУВАННЯ ПІД ЧАС ПРИЙОМУ ГРОМАДЯН</a:t>
            </a:r>
            <a:endParaRPr lang="uk-UA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АНАЛІЗ ЗВЕРНЕНЬ ГРОМАДЯН</a:t>
            </a:r>
            <a:endParaRPr lang="uk-UA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АНКЕТУВАННЯ ПІД ЧАС НАДАННЯ СОЦІАЛЬНИХ ПОСЛУГ</a:t>
            </a:r>
            <a:endParaRPr lang="uk-UA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ОПИТУВАННЯ ЗАСОБАМИ ТЕЛЕФОННОГО ЗВ’ЯЗКУ</a:t>
            </a:r>
            <a:endParaRPr lang="uk-UA" sz="24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2209E4F4-DF65-8980-E156-2D6E11B588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6510803C-F423-C8EF-38A0-3A477E9113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3772918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001A68-A1E1-87ED-2ED7-F4E84FD06A07}"/>
              </a:ext>
            </a:extLst>
          </p:cNvPr>
          <p:cNvSpPr txBox="1"/>
          <p:nvPr/>
        </p:nvSpPr>
        <p:spPr>
          <a:xfrm>
            <a:off x="1596000" y="1039289"/>
            <a:ext cx="9000000" cy="830997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В АНКЕТУВАННІ ВЗЯЛИ УЧАСТЬ </a:t>
            </a:r>
          </a:p>
          <a:p>
            <a:pPr algn="ctr">
              <a:defRPr/>
            </a:pP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1 530</a:t>
            </a: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 ОСІБ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36000" y="2524241"/>
            <a:ext cx="9720000" cy="2785378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КАТЕГОРІЇ УЧАСНИКІВ ОПИТУВАННЯ</a:t>
            </a:r>
          </a:p>
          <a:p>
            <a:pPr>
              <a:defRPr/>
            </a:pPr>
            <a:endParaRPr lang="uk-UA" sz="10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ОСОБИ ПОХИЛОГО ВІКУ -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40 %</a:t>
            </a:r>
            <a:endParaRPr lang="uk-UA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ОСОБИ З ІНВАЛІДНІСТЮ -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10 %</a:t>
            </a:r>
            <a:endParaRPr lang="uk-UA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ВПО -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5 %</a:t>
            </a:r>
            <a:endParaRPr lang="uk-UA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ОДИНОКІ ГРОМАДЯНИ -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10 %</a:t>
            </a:r>
            <a:endParaRPr lang="uk-UA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РОДИНИ З ДІТЬМИ - </a:t>
            </a: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25 %</a:t>
            </a:r>
            <a:endParaRPr lang="uk-UA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РОДИНИ, ЯКІ ПЕРЕБУВАЮТЬ В СЖО - </a:t>
            </a: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10%</a:t>
            </a:r>
            <a:endParaRPr lang="uk-UA" sz="24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12A1FC87-D972-F80E-EDB7-9B5BAD6CDC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4C50D4FF-943C-F735-28D5-6B69B4A214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9461942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D83D50F-99ED-3EBC-91E3-686DC70BFEBE}"/>
              </a:ext>
            </a:extLst>
          </p:cNvPr>
          <p:cNvSpPr txBox="1"/>
          <p:nvPr/>
        </p:nvSpPr>
        <p:spPr>
          <a:xfrm>
            <a:off x="1596000" y="1067788"/>
            <a:ext cx="9000000" cy="831600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ОСНОВНІ ВИЯВЛЕНІ ПОТРЕБИ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36000" y="2524578"/>
            <a:ext cx="9720000" cy="390876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ЗА РЕЗУЛЬТАТАМИ АНАЛІЗУ АНКЕТ/ОПИТУВАНЬ </a:t>
            </a: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ВСТАНОВЛЕНО, ЩО НАЙБІЛЬШ </a:t>
            </a:r>
            <a:r>
              <a:rPr lang="uk-UA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ЗАТРЕБУВАНИМИ</a:t>
            </a: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Є ТАКІ ПОСЛУГИ:</a:t>
            </a:r>
          </a:p>
          <a:p>
            <a:pPr algn="just">
              <a:defRPr/>
            </a:pPr>
            <a:endParaRPr lang="uk-UA" sz="10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  <a:defRPr/>
            </a:pPr>
            <a:r>
              <a:rPr lang="uk-UA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натуральна допомога - </a:t>
            </a:r>
            <a:r>
              <a:rPr lang="uk-UA" sz="2400" b="1" dirty="0" smtClean="0">
                <a:solidFill>
                  <a:srgbClr val="D870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45 </a:t>
            </a:r>
            <a:r>
              <a:rPr lang="uk-UA" sz="2400" b="1" dirty="0">
                <a:solidFill>
                  <a:srgbClr val="D870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%</a:t>
            </a:r>
            <a:endParaRPr lang="uk-UA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  <a:defRPr/>
            </a:pP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догляд вдома - </a:t>
            </a: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30 % </a:t>
            </a:r>
            <a:endParaRPr lang="uk-UA" sz="1000" dirty="0">
              <a:solidFill>
                <a:srgbClr val="D87012"/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  <a:defRPr/>
            </a:pPr>
            <a:r>
              <a:rPr lang="uk-UA" sz="24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транспортна послуга - 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10%</a:t>
            </a:r>
            <a:endParaRPr lang="uk-UA" sz="8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  <a:defRPr/>
            </a:pPr>
            <a:r>
              <a:rPr lang="uk-UA" sz="24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денний догляд дітей/молоді з інвалідністю -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10%</a:t>
            </a:r>
            <a:endParaRPr lang="uk-UA" sz="8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  <a:defRPr/>
            </a:pPr>
            <a:r>
              <a:rPr lang="uk-UA" sz="24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соціальний супровід - 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20%</a:t>
            </a:r>
            <a:endParaRPr lang="uk-UA" sz="8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  <a:defRPr/>
            </a:pPr>
            <a:r>
              <a:rPr lang="uk-UA" sz="24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послуги з психологічної підтримки - 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30%</a:t>
            </a:r>
            <a:endParaRPr lang="uk-UA" sz="8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  <a:defRPr/>
            </a:pPr>
            <a:r>
              <a:rPr lang="uk-UA" sz="24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переклад жестовою мовою - 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10%</a:t>
            </a: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590C2945-FC99-2EB6-1340-BFEC118868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DC318FCD-4623-CD0E-9C4B-1B8BA6247D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1450913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236000" y="2520000"/>
            <a:ext cx="9720000" cy="170816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Особи похилого віку </a:t>
            </a: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переважно потребують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регулярної допомоги у веденні домашнього господарства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придбанні продуктів харчування та медикаментів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оплати комунальних послуг</a:t>
            </a:r>
            <a:endParaRPr lang="uk-UA" sz="9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натуральної допомоги</a:t>
            </a:r>
            <a:endParaRPr lang="uk-UA" sz="24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36000" y="4471387"/>
            <a:ext cx="9720000" cy="201593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Особи з інвалідністю </a:t>
            </a: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переважно потребують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розширення обсягів у догляді вдома</a:t>
            </a:r>
            <a:endParaRPr lang="uk-UA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транспортної послуги </a:t>
            </a:r>
            <a:endParaRPr lang="uk-UA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соціального супроводу</a:t>
            </a:r>
            <a:endParaRPr lang="uk-UA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участь в різноманітних заходах (соціалізація)</a:t>
            </a:r>
            <a:endParaRPr lang="uk-UA" sz="9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натуральної допомоги</a:t>
            </a:r>
            <a:endParaRPr lang="uk-UA" sz="24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2E7E47FF-1332-2FFB-9E6B-CF6731DB5E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BA7BAA63-7128-B14E-45A8-F753F00D3B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CD814C-C528-BF0D-83A9-D9B8048F1DB2}"/>
              </a:ext>
            </a:extLst>
          </p:cNvPr>
          <p:cNvSpPr txBox="1"/>
          <p:nvPr/>
        </p:nvSpPr>
        <p:spPr>
          <a:xfrm>
            <a:off x="1596000" y="1146091"/>
            <a:ext cx="9000000" cy="831600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ОСНОВНІ ВИЯВЛЕНІ ПОТРЕБИ</a:t>
            </a:r>
          </a:p>
        </p:txBody>
      </p:sp>
    </p:spTree>
    <p:extLst>
      <p:ext uri="{BB962C8B-B14F-4D97-AF65-F5344CB8AC3E}">
        <p14:creationId xmlns:p14="http://schemas.microsoft.com/office/powerpoint/2010/main" val="6469247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FEE5157-FD86-4CCE-9F38-338D14396F2B}"/>
              </a:ext>
            </a:extLst>
          </p:cNvPr>
          <p:cNvSpPr txBox="1"/>
          <p:nvPr/>
        </p:nvSpPr>
        <p:spPr>
          <a:xfrm>
            <a:off x="1596000" y="980057"/>
            <a:ext cx="9000000" cy="830997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ОЦІНКА ДОСТУПНОСТІ ТА ЯКОСТІ </a:t>
            </a:r>
          </a:p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СОЦІАЛЬНИХ ПОСЛУГ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36000" y="2520000"/>
            <a:ext cx="9720000" cy="263149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ЗАДОВОЛЕНІ ЯКІСТЮ НАДАННЯ СОЦІАЛЬНИХ ПОСЛУГ -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80 %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ВИЗНАЧИЛИ ПОТРЕБУ У ЗБІЛЬШЕННІ ЧАСТОТИ НАДАННЯ СОЦІАЛЬНИХ ПОСЛУГ -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10% 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ВИСЛОВИЛИ ПРОПОЗИЦІЇ ЩОДО РОЗШИРЕННЯ ПЕРЕЛІКУ СОЦІАЛЬНИХ ПОСЛУГ В ГРОМАДІ - </a:t>
            </a: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8 %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НЕ ЗАДОВОЛЕНІ НАДАННЯМ СОЦІАЛЬНИХ ПОСЛУГ - </a:t>
            </a: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2 %</a:t>
            </a:r>
            <a:endParaRPr lang="uk-UA" sz="24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59A81C48-9112-2321-CCB7-1EDD8E881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0EF8CE02-0C9F-EB63-1BEA-FFFF652C03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5587989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B069365-58EB-813C-2E16-4FF6FB55A28B}"/>
              </a:ext>
            </a:extLst>
          </p:cNvPr>
          <p:cNvSpPr txBox="1"/>
          <p:nvPr/>
        </p:nvSpPr>
        <p:spPr>
          <a:xfrm>
            <a:off x="1596000" y="719999"/>
            <a:ext cx="9000000" cy="830997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ШЛЯХИ </a:t>
            </a:r>
            <a:r>
              <a:rPr lang="uk-UA" sz="2400" dirty="0" err="1">
                <a:solidFill>
                  <a:schemeClr val="bg1"/>
                </a:solidFill>
                <a:latin typeface="Arial Black" panose="020B0A04020102020204" pitchFamily="34" charset="0"/>
              </a:rPr>
              <a:t>РОЗВʼЯЗАННЯ</a:t>
            </a: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 ВИЯВЛЕНИХ </a:t>
            </a:r>
          </a:p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СОЦІАЛЬНИХ ПРОБЛЕМ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62000" y="1958231"/>
            <a:ext cx="11268000" cy="450892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розширення спектру соціальних послуг у громаді</a:t>
            </a:r>
            <a:endParaRPr lang="uk-UA" sz="8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розвиток альтернативних форм догляду</a:t>
            </a:r>
            <a:endParaRPr lang="uk-UA" sz="8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посилення підтримки сімей, які виховують дітей з інвалідністю, багатодітних малозабезпечених родин, ДБСТ, прийомних сімей, патронатних сімей</a:t>
            </a:r>
            <a:endParaRPr lang="uk-UA" sz="8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посилення підтримки ВПО, родин загиблих (зниклих безвісті) Захисників та Захисниць України, осіб з інвалідністю, осіб похилого віку, одиноких непрацездатних громадян тощо</a:t>
            </a:r>
            <a:endParaRPr lang="uk-UA" sz="8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перегляд обсягів фінансування з урахуванням реальної потреби населення громади</a:t>
            </a:r>
            <a:endParaRPr lang="uk-UA" sz="8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залучення до надання соціальних послуг волонтерів, громадські, благодійні, релігійні об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’</a:t>
            </a:r>
            <a:r>
              <a:rPr lang="uk-UA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єднання та організації</a:t>
            </a:r>
            <a:endParaRPr lang="uk-UA" sz="8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реалізація експериментальних проєктів, з метою забезпечення потреб громади в соціальних послугах та залучення інших джерел фінансування для їх надання</a:t>
            </a:r>
            <a:endParaRPr lang="uk-UA" sz="8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доцільність надання соціальних послуг шляхом соціального замовлення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2D622E8F-5483-1BD3-2B91-F188D4D8F6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D5D9F5BE-C9A8-4974-2F14-D1B9145058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1309591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0">
              <a:schemeClr val="tx1">
                <a:alpha val="90000"/>
              </a:schemeClr>
            </a:gs>
            <a:gs pos="100000">
              <a:srgbClr val="45535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1236000" y="2160000"/>
            <a:ext cx="9720000" cy="3539430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dirty="0">
                <a:latin typeface="Arial Black" panose="020B0A04020102020204" pitchFamily="34" charset="0"/>
              </a:rPr>
              <a:t>РОЗДІЛ І</a:t>
            </a:r>
            <a:r>
              <a:rPr lang="en-US" dirty="0">
                <a:latin typeface="Arial Black" panose="020B0A04020102020204" pitchFamily="34" charset="0"/>
              </a:rPr>
              <a:t>V</a:t>
            </a:r>
            <a:endParaRPr lang="uk-UA" dirty="0"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dirty="0">
                <a:solidFill>
                  <a:srgbClr val="D87012"/>
                </a:solidFill>
                <a:latin typeface="Arial Black" panose="020B0A04020102020204" pitchFamily="34" charset="0"/>
              </a:rPr>
              <a:t>СТАН СИСТЕМИ НАДАННЯ </a:t>
            </a:r>
          </a:p>
          <a:p>
            <a:pPr algn="ctr">
              <a:defRPr/>
            </a:pPr>
            <a:r>
              <a:rPr lang="uk-UA" dirty="0">
                <a:solidFill>
                  <a:srgbClr val="D87012"/>
                </a:solidFill>
                <a:latin typeface="Arial Black" panose="020B0A04020102020204" pitchFamily="34" charset="0"/>
              </a:rPr>
              <a:t>СОЦІАЛЬНИХ ПОСЛУГ</a:t>
            </a:r>
          </a:p>
          <a:p>
            <a:pPr algn="ctr">
              <a:defRPr/>
            </a:pPr>
            <a:endParaRPr lang="uk-UA" dirty="0">
              <a:solidFill>
                <a:srgbClr val="D87012"/>
              </a:solidFill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dirty="0">
              <a:solidFill>
                <a:srgbClr val="D87012"/>
              </a:solidFill>
              <a:latin typeface="Arial Black" panose="020B0A04020102020204" pitchFamily="34" charset="0"/>
            </a:endParaRPr>
          </a:p>
          <a:p>
            <a:pPr marL="457200" indent="-457200" algn="ctr">
              <a:buFont typeface="Wingdings" panose="05000000000000000000" pitchFamily="2" charset="2"/>
              <a:buChar char="q"/>
              <a:defRPr/>
            </a:pPr>
            <a:r>
              <a:rPr lang="uk-UA" sz="2400" dirty="0">
                <a:latin typeface="Arial Black" panose="020B0A04020102020204" pitchFamily="34" charset="0"/>
              </a:rPr>
              <a:t>Наявні ресурси </a:t>
            </a:r>
          </a:p>
          <a:p>
            <a:pPr marL="457200" indent="-457200" algn="ctr">
              <a:buFont typeface="Wingdings" panose="05000000000000000000" pitchFamily="2" charset="2"/>
              <a:buChar char="q"/>
              <a:defRPr/>
            </a:pPr>
            <a:endParaRPr lang="uk-UA" sz="1600" dirty="0">
              <a:latin typeface="Arial Black" panose="020B0A04020102020204" pitchFamily="34" charset="0"/>
            </a:endParaRPr>
          </a:p>
          <a:p>
            <a:pPr marL="457200" indent="-457200" algn="ctr">
              <a:buFont typeface="Wingdings" panose="05000000000000000000" pitchFamily="2" charset="2"/>
              <a:buChar char="q"/>
              <a:defRPr/>
            </a:pPr>
            <a:r>
              <a:rPr lang="uk-UA" sz="2400" dirty="0">
                <a:latin typeface="Arial Black" panose="020B0A04020102020204" pitchFamily="34" charset="0"/>
              </a:rPr>
              <a:t>Інформування населення громади</a:t>
            </a: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5F099186-0E12-087C-A01C-498DB41EC8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6E72E64B-D562-AC28-05FA-F9C543D759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0132747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2326082" y="4600705"/>
            <a:ext cx="7539834" cy="640551"/>
          </a:xfrm>
          <a:prstGeom prst="roundRect">
            <a:avLst/>
          </a:prstGeom>
          <a:solidFill>
            <a:srgbClr val="D870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bIns="180000" anchor="ctr">
            <a:spAutoFit/>
          </a:bodyPr>
          <a:lstStyle/>
          <a:p>
            <a:pPr algn="ctr">
              <a:defRPr/>
            </a:pPr>
            <a:r>
              <a:rPr lang="uk-UA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управління соціальних послуг та координації соціальної роботи  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01031" y="3376671"/>
            <a:ext cx="1404553" cy="972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lnSpcReduction="10000"/>
          </a:bodyPr>
          <a:lstStyle/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служба (управління) у справах дітей ЖМР 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01491" y="2029235"/>
            <a:ext cx="2389017" cy="40862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61224" y="2613844"/>
            <a:ext cx="6469552" cy="467342"/>
          </a:xfrm>
          <a:prstGeom prst="roundRect">
            <a:avLst/>
          </a:prstGeom>
          <a:solidFill>
            <a:srgbClr val="D870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bIns="72000" anchor="ctr">
            <a:spAutoFit/>
          </a:bodyPr>
          <a:lstStyle/>
          <a:p>
            <a:pPr algn="ctr">
              <a:defRPr/>
            </a:pPr>
            <a:r>
              <a:rPr lang="uk-UA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виконавчий комітет Житомирської міської ради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335815" y="3371336"/>
            <a:ext cx="1404553" cy="972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anchor="ctr">
            <a:normAutofit lnSpcReduction="10000"/>
          </a:bodyPr>
          <a:lstStyle/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департамент соціальної політики</a:t>
            </a:r>
          </a:p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ЖМР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66175" y="3366000"/>
            <a:ext cx="1377100" cy="972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департамент освіти ЖМР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236801" y="3366000"/>
            <a:ext cx="1404553" cy="972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lnSpcReduction="10000"/>
          </a:bodyPr>
          <a:lstStyle/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управління охорони </a:t>
            </a:r>
            <a:r>
              <a:rPr lang="uk-UA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здоров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uk-U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ЖМР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865225" y="3366000"/>
            <a:ext cx="1404553" cy="972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lnSpcReduction="10000"/>
          </a:bodyPr>
          <a:lstStyle/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управління у справах ветеранів війни ЖМР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493650" y="3366000"/>
            <a:ext cx="1404553" cy="972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lnSpcReduction="10000"/>
          </a:bodyPr>
          <a:lstStyle/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інші структурні підрозділи ЖМР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4856933" y="2029235"/>
            <a:ext cx="238901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dirty="0">
                <a:latin typeface="Arial" panose="020B0604020202020204" pitchFamily="34" charset="0"/>
                <a:cs typeface="Arial" panose="020B0604020202020204" pitchFamily="34" charset="0"/>
              </a:rPr>
              <a:t>міський голова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330264" y="5567369"/>
            <a:ext cx="3171467" cy="57888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відділ організації надання  соціальних послуг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690269" y="5574122"/>
            <a:ext cx="3171467" cy="57888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відділ координації </a:t>
            </a:r>
          </a:p>
          <a:p>
            <a:pPr algn="ctr">
              <a:defRPr/>
            </a:pPr>
            <a:r>
              <a:rPr lang="uk-U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соціальної роботи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Прямая со стрелкой 22"/>
          <p:cNvCxnSpPr>
            <a:stCxn id="8" idx="2"/>
            <a:endCxn id="10" idx="0"/>
          </p:cNvCxnSpPr>
          <p:nvPr/>
        </p:nvCxnSpPr>
        <p:spPr>
          <a:xfrm>
            <a:off x="6096000" y="2437858"/>
            <a:ext cx="0" cy="175986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cxnSpLocks/>
            <a:stCxn id="10" idx="1"/>
            <a:endCxn id="11" idx="0"/>
          </p:cNvCxnSpPr>
          <p:nvPr/>
        </p:nvCxnSpPr>
        <p:spPr>
          <a:xfrm flipH="1">
            <a:off x="2038092" y="2847515"/>
            <a:ext cx="823132" cy="523821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cxnSpLocks/>
            <a:endCxn id="13" idx="0"/>
          </p:cNvCxnSpPr>
          <p:nvPr/>
        </p:nvCxnSpPr>
        <p:spPr>
          <a:xfrm>
            <a:off x="3702927" y="3091090"/>
            <a:ext cx="381" cy="285581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cxnSpLocks/>
            <a:endCxn id="14" idx="0"/>
          </p:cNvCxnSpPr>
          <p:nvPr/>
        </p:nvCxnSpPr>
        <p:spPr>
          <a:xfrm>
            <a:off x="5354725" y="3081953"/>
            <a:ext cx="0" cy="284047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cxnSpLocks/>
            <a:stCxn id="15" idx="0"/>
          </p:cNvCxnSpPr>
          <p:nvPr/>
        </p:nvCxnSpPr>
        <p:spPr>
          <a:xfrm flipH="1" flipV="1">
            <a:off x="6938887" y="3080419"/>
            <a:ext cx="191" cy="285581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cxnSpLocks/>
            <a:stCxn id="16" idx="0"/>
          </p:cNvCxnSpPr>
          <p:nvPr/>
        </p:nvCxnSpPr>
        <p:spPr>
          <a:xfrm flipH="1" flipV="1">
            <a:off x="8567501" y="3080419"/>
            <a:ext cx="1" cy="285581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cxnSpLocks/>
            <a:stCxn id="10" idx="3"/>
            <a:endCxn id="17" idx="0"/>
          </p:cNvCxnSpPr>
          <p:nvPr/>
        </p:nvCxnSpPr>
        <p:spPr>
          <a:xfrm>
            <a:off x="9330776" y="2847515"/>
            <a:ext cx="865151" cy="518485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cxnSpLocks/>
            <a:stCxn id="11" idx="2"/>
            <a:endCxn id="18" idx="1"/>
          </p:cNvCxnSpPr>
          <p:nvPr/>
        </p:nvCxnSpPr>
        <p:spPr>
          <a:xfrm>
            <a:off x="2038092" y="4343336"/>
            <a:ext cx="287990" cy="577645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cxnSpLocks/>
            <a:stCxn id="21" idx="0"/>
          </p:cNvCxnSpPr>
          <p:nvPr/>
        </p:nvCxnSpPr>
        <p:spPr>
          <a:xfrm flipH="1" flipV="1">
            <a:off x="3915997" y="5243148"/>
            <a:ext cx="1" cy="324221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cxnSpLocks/>
            <a:stCxn id="22" idx="0"/>
          </p:cNvCxnSpPr>
          <p:nvPr/>
        </p:nvCxnSpPr>
        <p:spPr>
          <a:xfrm flipH="1" flipV="1">
            <a:off x="8276002" y="5249901"/>
            <a:ext cx="1" cy="324221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67E5F545-AB9E-965A-4254-0976D791C4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8">
            <a:extLst>
              <a:ext uri="{FF2B5EF4-FFF2-40B4-BE49-F238E27FC236}">
                <a16:creationId xmlns:a16="http://schemas.microsoft.com/office/drawing/2014/main" id="{9A029CCE-28FA-2F86-748E-F0A548A8F2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A9E8264-239E-97B6-B4DC-5FA3668C9C8A}"/>
              </a:ext>
            </a:extLst>
          </p:cNvPr>
          <p:cNvSpPr txBox="1"/>
          <p:nvPr/>
        </p:nvSpPr>
        <p:spPr>
          <a:xfrm>
            <a:off x="1596000" y="719999"/>
            <a:ext cx="9000000" cy="830997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МОДЕЛЬ ОРГАНІЗАЦІЙНОЇ СТРУКТУРИ </a:t>
            </a:r>
          </a:p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НАДАННЯ СОЦІАЛЬНИХ ПОСЛУГ </a:t>
            </a:r>
          </a:p>
        </p:txBody>
      </p:sp>
    </p:spTree>
    <p:extLst>
      <p:ext uri="{BB962C8B-B14F-4D97-AF65-F5344CB8AC3E}">
        <p14:creationId xmlns:p14="http://schemas.microsoft.com/office/powerpoint/2010/main" val="4125746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52383" y="720000"/>
            <a:ext cx="8640000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Житомирська міська територіальна громада утворена </a:t>
            </a:r>
            <a:r>
              <a:rPr lang="uk-UA" sz="2800" dirty="0">
                <a:solidFill>
                  <a:srgbClr val="D87012"/>
                </a:solidFill>
                <a:latin typeface="Arial Black" panose="020B0A04020102020204" pitchFamily="34" charset="0"/>
              </a:rPr>
              <a:t>27.09.2018</a:t>
            </a:r>
            <a:r>
              <a:rPr lang="uk-UA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року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548778943"/>
              </p:ext>
            </p:extLst>
          </p:nvPr>
        </p:nvGraphicFramePr>
        <p:xfrm>
          <a:off x="1235999" y="4362536"/>
          <a:ext cx="3968110" cy="2172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737557" y="1837539"/>
            <a:ext cx="6669652" cy="1070048"/>
          </a:xfrm>
          <a:prstGeom prst="rect">
            <a:avLst/>
          </a:prstGeom>
          <a:solidFill>
            <a:srgbClr val="455359"/>
          </a:solidFill>
          <a:ln w="127000" cmpd="sng">
            <a:solidFill>
              <a:srgbClr val="455359"/>
            </a:solidFill>
            <a:miter lim="800000"/>
            <a:extLst>
              <a:ext uri="{C807C97D-BFC1-408E-A445-0C87EB9F89A2}">
                <ask:lineSketchStyleProps xmlns=""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wrap="square" anchor="ctr">
            <a:normAutofit/>
          </a:bodyPr>
          <a:lstStyle/>
          <a:p>
            <a:pPr algn="ctr">
              <a:defRPr/>
            </a:pPr>
            <a:r>
              <a:rPr lang="uk-UA" sz="2000" dirty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ЧИСЕЛЬНІСТЬ НАСЕЛЕННЯ –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263 237 </a:t>
            </a:r>
            <a:r>
              <a:rPr lang="uk-UA" sz="2000" dirty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ОСІБ</a:t>
            </a:r>
          </a:p>
          <a:p>
            <a:pPr algn="ctr">
              <a:defRPr/>
            </a:pPr>
            <a:endParaRPr lang="uk-UA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dirty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міське населення (м. Житомир) – </a:t>
            </a:r>
            <a:r>
              <a:rPr lang="uk-UA" dirty="0">
                <a:solidFill>
                  <a:srgbClr val="D87012"/>
                </a:solidFill>
                <a:latin typeface="Arial Black" panose="020B0A04020102020204" pitchFamily="34" charset="0"/>
              </a:rPr>
              <a:t>261 624 </a:t>
            </a:r>
            <a:r>
              <a:rPr lang="uk-UA" dirty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особи</a:t>
            </a:r>
          </a:p>
          <a:p>
            <a:pPr algn="ctr">
              <a:defRPr/>
            </a:pPr>
            <a:r>
              <a:rPr lang="uk-UA" dirty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сільське населення (с. Вереси) - </a:t>
            </a:r>
            <a:r>
              <a:rPr lang="uk-UA" dirty="0">
                <a:solidFill>
                  <a:srgbClr val="D87012"/>
                </a:solidFill>
                <a:latin typeface="Arial Black" panose="020B0A04020102020204" pitchFamily="34" charset="0"/>
              </a:rPr>
              <a:t>1 613 </a:t>
            </a:r>
            <a:r>
              <a:rPr lang="uk-UA" dirty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осіб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36000" y="3402486"/>
            <a:ext cx="3968109" cy="70788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чоловіки -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119 363 </a:t>
            </a: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(45%)</a:t>
            </a:r>
          </a:p>
          <a:p>
            <a:pPr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жінки –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143 874  </a:t>
            </a: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(55%)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003390" y="3340930"/>
            <a:ext cx="4952610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дитяче населення (0-17 років) - </a:t>
            </a:r>
            <a:r>
              <a:rPr lang="uk-UA" sz="1600" dirty="0">
                <a:solidFill>
                  <a:srgbClr val="D87012"/>
                </a:solidFill>
                <a:latin typeface="Arial Black" panose="020B0A04020102020204" pitchFamily="34" charset="0"/>
              </a:rPr>
              <a:t>49 539</a:t>
            </a:r>
          </a:p>
          <a:p>
            <a:pPr marL="285750" indent="-285750">
              <a:buFont typeface="Wingdings" pitchFamily="2" charset="2"/>
              <a:buChar char="q"/>
              <a:defRPr/>
            </a:pPr>
            <a:r>
              <a:rPr lang="uk-UA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хлопці - </a:t>
            </a:r>
            <a:r>
              <a:rPr lang="uk-UA" sz="1600" dirty="0">
                <a:solidFill>
                  <a:srgbClr val="D87012"/>
                </a:solidFill>
                <a:latin typeface="Arial Black" panose="020B0A04020102020204" pitchFamily="34" charset="0"/>
              </a:rPr>
              <a:t>25 382 </a:t>
            </a:r>
            <a:r>
              <a:rPr lang="uk-UA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(51%)</a:t>
            </a:r>
          </a:p>
          <a:p>
            <a:pPr marL="285750" indent="-285750">
              <a:buFont typeface="Wingdings" pitchFamily="2" charset="2"/>
              <a:buChar char="q"/>
              <a:defRPr/>
            </a:pPr>
            <a:r>
              <a:rPr lang="uk-UA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дівчата - </a:t>
            </a:r>
            <a:r>
              <a:rPr lang="uk-UA" sz="1600" dirty="0">
                <a:solidFill>
                  <a:srgbClr val="D87012"/>
                </a:solidFill>
                <a:latin typeface="Arial Black" panose="020B0A04020102020204" pitchFamily="34" charset="0"/>
              </a:rPr>
              <a:t>24 157 </a:t>
            </a:r>
            <a:r>
              <a:rPr lang="uk-UA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(49%)</a:t>
            </a:r>
            <a:endParaRPr lang="ru-RU" sz="1600" dirty="0"/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3369938420"/>
              </p:ext>
            </p:extLst>
          </p:nvPr>
        </p:nvGraphicFramePr>
        <p:xfrm>
          <a:off x="6432383" y="4362536"/>
          <a:ext cx="3960000" cy="2172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70A8BE94-2050-30E7-9CB0-B50AED85B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DB586265-11B8-776C-6A2E-C7A7EDBB31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4518783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580F16E-8D56-AD9F-F6C5-72511B3A1486}"/>
              </a:ext>
            </a:extLst>
          </p:cNvPr>
          <p:cNvSpPr txBox="1"/>
          <p:nvPr/>
        </p:nvSpPr>
        <p:spPr>
          <a:xfrm>
            <a:off x="1596000" y="719999"/>
            <a:ext cx="9000000" cy="830997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400" b="1" dirty="0">
                <a:solidFill>
                  <a:schemeClr val="bg1"/>
                </a:solidFill>
                <a:latin typeface="Arial Black" panose="020B0A04020102020204" pitchFamily="34" charset="0"/>
                <a:cs typeface="Calibri" panose="020F0502020204030204" pitchFamily="34" charset="0"/>
              </a:rPr>
              <a:t>БЮДЖЕТ ГРОМАДИ НА НАДАННЯ СОЦІАЛЬНИХ ПОСЛУГ </a:t>
            </a:r>
            <a:r>
              <a:rPr lang="uk-UA" sz="2400" b="1" dirty="0">
                <a:solidFill>
                  <a:srgbClr val="D87012"/>
                </a:solidFill>
                <a:latin typeface="Arial Black" panose="020B0A04020102020204" pitchFamily="34" charset="0"/>
                <a:cs typeface="Calibri" panose="020F0502020204030204" pitchFamily="34" charset="0"/>
              </a:rPr>
              <a:t>71 026 332,50  </a:t>
            </a:r>
            <a:r>
              <a:rPr lang="uk-UA" sz="2400" b="1" dirty="0">
                <a:solidFill>
                  <a:schemeClr val="bg1"/>
                </a:solidFill>
                <a:latin typeface="Arial Black" panose="020B0A04020102020204" pitchFamily="34" charset="0"/>
                <a:cs typeface="Calibri" panose="020F0502020204030204" pitchFamily="34" charset="0"/>
              </a:rPr>
              <a:t>грн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62000" y="1910441"/>
            <a:ext cx="11268001" cy="138499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Утримання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комунальних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закладів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b="1" dirty="0">
                <a:solidFill>
                  <a:srgbClr val="D87012"/>
                </a:solidFill>
                <a:latin typeface="Arial Black" panose="020B0A04020102020204" pitchFamily="34" charset="0"/>
              </a:rPr>
              <a:t>54 800 132,50 </a:t>
            </a:r>
            <a:r>
              <a:rPr 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грн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: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uk-U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Житомирський міський територіальний центр соціального обслуговування (надання соціальних послуг)    ЖМР - </a:t>
            </a:r>
            <a:r>
              <a:rPr lang="uk-UA" sz="1600" b="1" dirty="0">
                <a:solidFill>
                  <a:srgbClr val="D870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34 066 421 </a:t>
            </a:r>
            <a:r>
              <a:rPr lang="uk-U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грн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uk-U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Центр комплексної реабілітації для дітей з  інвалідністю ЖМР - </a:t>
            </a:r>
            <a:r>
              <a:rPr lang="uk-UA" sz="1600" b="1" dirty="0">
                <a:solidFill>
                  <a:srgbClr val="D870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9 732 376,50 </a:t>
            </a:r>
            <a:r>
              <a:rPr lang="uk-U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грн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uk-U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Житомирський міський центр соціальних служб ЖМР -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uk-UA" sz="1600" b="1" dirty="0">
                <a:solidFill>
                  <a:srgbClr val="D870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11 001 335 </a:t>
            </a:r>
            <a:r>
              <a:rPr lang="uk-U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грн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7"/>
          <p:cNvSpPr txBox="1">
            <a:spLocks noChangeArrowheads="1"/>
          </p:cNvSpPr>
          <p:nvPr/>
        </p:nvSpPr>
        <p:spPr bwMode="auto">
          <a:xfrm>
            <a:off x="462000" y="3400502"/>
            <a:ext cx="11268001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ru-RU" altLang="ru-RU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Компенсація</a:t>
            </a:r>
            <a:r>
              <a:rPr lang="ru-RU" alt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за </a:t>
            </a:r>
            <a:r>
              <a:rPr lang="ru-RU" altLang="ru-RU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надання</a:t>
            </a:r>
            <a:r>
              <a:rPr lang="ru-RU" alt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altLang="ru-RU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соціальних</a:t>
            </a:r>
            <a:r>
              <a:rPr lang="ru-RU" alt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alt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послуг</a:t>
            </a:r>
            <a:r>
              <a:rPr lang="ru-RU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шляхом </a:t>
            </a:r>
            <a:r>
              <a:rPr lang="ru-RU" alt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соціального</a:t>
            </a:r>
            <a:r>
              <a:rPr lang="ru-RU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</a:p>
          <a:p>
            <a:pPr>
              <a:defRPr/>
            </a:pPr>
            <a:r>
              <a:rPr lang="ru-RU" alt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замовлення</a:t>
            </a:r>
            <a:r>
              <a:rPr lang="ru-RU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altLang="ru-RU" sz="2000" b="1" dirty="0">
                <a:solidFill>
                  <a:srgbClr val="D87012"/>
                </a:solidFill>
                <a:latin typeface="Arial Black" panose="020B0A04020102020204" pitchFamily="34" charset="0"/>
              </a:rPr>
              <a:t>2 771 600 </a:t>
            </a:r>
            <a:r>
              <a:rPr lang="ru-RU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грн:</a:t>
            </a: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ru-RU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ЖОГО «</a:t>
            </a:r>
            <a:r>
              <a:rPr lang="ru-RU" altLang="ru-RU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Милосердя</a:t>
            </a:r>
            <a:r>
              <a:rPr lang="ru-RU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» «</a:t>
            </a:r>
            <a:r>
              <a:rPr lang="ru-RU" altLang="ru-RU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Комплексний</a:t>
            </a:r>
            <a:r>
              <a:rPr lang="ru-RU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заклад </a:t>
            </a:r>
            <a:r>
              <a:rPr lang="ru-RU" altLang="ru-RU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соціального</a:t>
            </a:r>
            <a:r>
              <a:rPr lang="ru-RU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захисту</a:t>
            </a:r>
            <a:r>
              <a:rPr lang="ru-RU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для </a:t>
            </a:r>
            <a:r>
              <a:rPr lang="ru-RU" altLang="ru-RU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осіб</a:t>
            </a:r>
            <a:r>
              <a:rPr lang="ru-RU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, </a:t>
            </a:r>
            <a:r>
              <a:rPr lang="ru-RU" altLang="ru-RU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що</a:t>
            </a:r>
            <a:r>
              <a:rPr lang="ru-RU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потрапили</a:t>
            </a:r>
            <a:r>
              <a:rPr lang="ru-RU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в </a:t>
            </a:r>
            <a:r>
              <a:rPr lang="ru-RU" altLang="ru-RU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складні</a:t>
            </a:r>
            <a:r>
              <a:rPr lang="ru-RU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життєві</a:t>
            </a:r>
            <a:r>
              <a:rPr lang="ru-RU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обставини</a:t>
            </a:r>
            <a:r>
              <a:rPr lang="ru-RU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uk-U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- </a:t>
            </a:r>
            <a:r>
              <a:rPr lang="uk-UA" altLang="ru-RU" sz="1600" b="1" dirty="0">
                <a:solidFill>
                  <a:srgbClr val="D870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451 600 </a:t>
            </a:r>
            <a:r>
              <a:rPr lang="uk-UA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грн</a:t>
            </a:r>
            <a:endParaRPr lang="ru-RU" alt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uk-UA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Благодійна  організація «Благодійний фонд «</a:t>
            </a:r>
            <a:r>
              <a:rPr lang="uk-UA" altLang="ru-RU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Карітас</a:t>
            </a:r>
            <a:r>
              <a:rPr lang="uk-UA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-Житомир» - </a:t>
            </a:r>
            <a:r>
              <a:rPr lang="uk-UA" altLang="ru-RU" sz="1600" b="1" dirty="0">
                <a:solidFill>
                  <a:srgbClr val="D870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1 320 000 </a:t>
            </a:r>
            <a:r>
              <a:rPr lang="uk-UA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грн</a:t>
            </a:r>
            <a:r>
              <a:rPr lang="ru-RU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 </a:t>
            </a: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uk-UA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ГО «Грані можливого» - </a:t>
            </a:r>
            <a:r>
              <a:rPr lang="uk-UA" altLang="ru-RU" sz="1600" b="1" dirty="0">
                <a:solidFill>
                  <a:srgbClr val="D87012"/>
                </a:solidFill>
                <a:latin typeface="Arial Black" panose="020B0A04020102020204" pitchFamily="34" charset="0"/>
              </a:rPr>
              <a:t>1 000 000 </a:t>
            </a:r>
            <a:r>
              <a:rPr lang="uk-UA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грн</a:t>
            </a:r>
            <a:endParaRPr lang="ru-RU" alt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10800000" flipV="1">
            <a:off x="462000" y="5198340"/>
            <a:ext cx="11268001" cy="120032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Компенсація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фізичним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особам, </a:t>
            </a:r>
            <a:r>
              <a:rPr 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які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надають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</a:p>
          <a:p>
            <a:pPr>
              <a:defRPr/>
            </a:pPr>
            <a:r>
              <a:rPr 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соціальні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послуги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з догляду </a:t>
            </a:r>
            <a:r>
              <a:rPr lang="ru-RU" sz="2000" b="1" dirty="0">
                <a:solidFill>
                  <a:srgbClr val="D87012"/>
                </a:solidFill>
                <a:latin typeface="Arial Black" panose="020B0A04020102020204" pitchFamily="34" charset="0"/>
              </a:rPr>
              <a:t>13 454 600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грн:</a:t>
            </a:r>
          </a:p>
          <a:p>
            <a:pPr>
              <a:defRPr/>
            </a:pPr>
            <a:r>
              <a:rPr lang="uk-UA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 професійній основі </a:t>
            </a:r>
            <a:r>
              <a:rPr lang="uk-U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-</a:t>
            </a:r>
            <a:r>
              <a:rPr lang="uk-UA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uk-UA" altLang="ru-RU" sz="1600" b="1" dirty="0">
                <a:solidFill>
                  <a:srgbClr val="D870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3 514 560 </a:t>
            </a:r>
            <a:r>
              <a:rPr lang="uk-UA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грн</a:t>
            </a:r>
          </a:p>
          <a:p>
            <a:pPr>
              <a:defRPr/>
            </a:pPr>
            <a:r>
              <a:rPr lang="uk-UA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 непрофесійній основі </a:t>
            </a:r>
            <a:r>
              <a:rPr lang="uk-U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-</a:t>
            </a:r>
            <a:r>
              <a:rPr lang="uk-UA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uk-UA" altLang="ru-RU" sz="1600" b="1" dirty="0">
                <a:solidFill>
                  <a:srgbClr val="D870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9 940 040 </a:t>
            </a:r>
            <a:r>
              <a:rPr lang="uk-UA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грн</a:t>
            </a:r>
            <a:endParaRPr lang="ru-RU" alt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4">
            <a:extLst>
              <a:ext uri="{FF2B5EF4-FFF2-40B4-BE49-F238E27FC236}">
                <a16:creationId xmlns:a16="http://schemas.microsoft.com/office/drawing/2014/main" id="{1DB0733E-AF99-5A3D-94A7-7B5CAC1AFA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8">
            <a:extLst>
              <a:ext uri="{FF2B5EF4-FFF2-40B4-BE49-F238E27FC236}">
                <a16:creationId xmlns:a16="http://schemas.microsoft.com/office/drawing/2014/main" id="{D41080BA-A8C1-C7F3-C87F-6EAB0820C1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2163302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596000" y="720000"/>
            <a:ext cx="9000000" cy="4698460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процесс 14"/>
          <p:cNvSpPr/>
          <p:nvPr/>
        </p:nvSpPr>
        <p:spPr>
          <a:xfrm>
            <a:off x="462000" y="1819072"/>
            <a:ext cx="11268001" cy="690664"/>
          </a:xfrm>
          <a:prstGeom prst="flowChart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Закону України «Про соціальні послуги»</a:t>
            </a:r>
            <a:endParaRPr lang="ru-RU" sz="2000" b="1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Блок-схема: процесс 15"/>
          <p:cNvSpPr/>
          <p:nvPr/>
        </p:nvSpPr>
        <p:spPr>
          <a:xfrm>
            <a:off x="462001" y="2719870"/>
            <a:ext cx="11268000" cy="1712068"/>
          </a:xfrm>
          <a:prstGeom prst="flowChart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Наказу Міністерства соціальної політики України від 19.04.2023 № 130-Н </a:t>
            </a:r>
          </a:p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«Про затвердження Порядку визначення потреб населення адміністративно-територіальної одиниці/територіальної громади </a:t>
            </a:r>
          </a:p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у соціальних послугах»</a:t>
            </a:r>
            <a:endParaRPr lang="ru-RU" sz="2000" b="1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462001" y="4642072"/>
            <a:ext cx="11268000" cy="1875460"/>
          </a:xfrm>
          <a:prstGeom prst="flowChart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Рішення виконавчого комітету  міської ради від 02.02.2022 № 80 </a:t>
            </a:r>
          </a:p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«Про створення робочої групи з визначення потреб населення Житомирської міської територіальної громади у соціальних послугах»</a:t>
            </a:r>
            <a:endParaRPr lang="en-US" sz="2000" b="1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(зі змінами)</a:t>
            </a:r>
            <a:endParaRPr lang="ru-RU" sz="2000" b="1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596000" y="719999"/>
            <a:ext cx="8999999" cy="831600"/>
          </a:xfrm>
          <a:prstGeom prst="rect">
            <a:avLst/>
          </a:prstGeom>
          <a:effectLst/>
        </p:spPr>
        <p:txBody>
          <a:bodyPr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uk-UA" dirty="0">
                <a:latin typeface="Arial Black" panose="020B0A04020102020204" pitchFamily="34" charset="0"/>
              </a:rPr>
              <a:t>На виконання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D3387D2-87AA-D452-6B02-11D5F89F4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8">
            <a:extLst>
              <a:ext uri="{FF2B5EF4-FFF2-40B4-BE49-F238E27FC236}">
                <a16:creationId xmlns:a16="http://schemas.microsoft.com/office/drawing/2014/main" id="{E28C1C8E-EB89-3158-4B74-8AE07137A4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0006245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596000" y="720000"/>
            <a:ext cx="9000000" cy="4427471"/>
          </a:xfrm>
          <a:prstGeom prst="rect">
            <a:avLst/>
          </a:prstGeom>
          <a:solidFill>
            <a:srgbClr val="EE842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процесс 14"/>
          <p:cNvSpPr/>
          <p:nvPr/>
        </p:nvSpPr>
        <p:spPr>
          <a:xfrm>
            <a:off x="462000" y="3540868"/>
            <a:ext cx="5423234" cy="2901029"/>
          </a:xfrm>
          <a:prstGeom prst="flowChartProcess">
            <a:avLst/>
          </a:prstGeom>
          <a:solidFill>
            <a:srgbClr val="45535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Блок-схема: процесс 15"/>
          <p:cNvSpPr/>
          <p:nvPr/>
        </p:nvSpPr>
        <p:spPr>
          <a:xfrm>
            <a:off x="6260846" y="3540868"/>
            <a:ext cx="5469154" cy="2901030"/>
          </a:xfrm>
          <a:prstGeom prst="flowChart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834246" y="720000"/>
            <a:ext cx="8568902" cy="3049005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dirty="0">
                <a:latin typeface="Arial Black" panose="020B0A04020102020204" pitchFamily="34" charset="0"/>
              </a:rPr>
              <a:t>створено </a:t>
            </a:r>
          </a:p>
          <a:p>
            <a:pPr algn="ctr">
              <a:defRPr/>
            </a:pPr>
            <a:endParaRPr lang="uk-UA" sz="800" dirty="0"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sz="2400" dirty="0">
                <a:latin typeface="Arial Black" panose="020B0A04020102020204" pitchFamily="34" charset="0"/>
              </a:rPr>
              <a:t>робочу та координаційну групи </a:t>
            </a:r>
          </a:p>
          <a:p>
            <a:pPr algn="ctr">
              <a:defRPr/>
            </a:pPr>
            <a:r>
              <a:rPr lang="uk-UA" sz="2400" dirty="0">
                <a:latin typeface="Arial Black" panose="020B0A04020102020204" pitchFamily="34" charset="0"/>
              </a:rPr>
              <a:t>з визначення потреб населення</a:t>
            </a:r>
          </a:p>
          <a:p>
            <a:pPr algn="ctr">
              <a:defRPr/>
            </a:pPr>
            <a:r>
              <a:rPr lang="uk-UA" sz="2400" dirty="0">
                <a:latin typeface="Arial Black" panose="020B0A04020102020204" pitchFamily="34" charset="0"/>
              </a:rPr>
              <a:t>Житомирської міської</a:t>
            </a:r>
          </a:p>
          <a:p>
            <a:pPr algn="ctr">
              <a:defRPr/>
            </a:pPr>
            <a:r>
              <a:rPr lang="uk-UA" sz="2400" dirty="0">
                <a:latin typeface="Arial Black" panose="020B0A04020102020204" pitchFamily="34" charset="0"/>
              </a:rPr>
              <a:t> територіальної громади </a:t>
            </a:r>
          </a:p>
          <a:p>
            <a:pPr algn="ctr">
              <a:defRPr/>
            </a:pPr>
            <a:r>
              <a:rPr lang="uk-UA" sz="2400" dirty="0">
                <a:latin typeface="Arial Black" panose="020B0A04020102020204" pitchFamily="34" charset="0"/>
              </a:rPr>
              <a:t>у соціальних послугах 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997" y="3714109"/>
            <a:ext cx="5423237" cy="2554545"/>
          </a:xfrm>
          <a:prstGeom prst="rect">
            <a:avLst/>
          </a:prstGeom>
          <a:noFill/>
          <a:effectLst/>
        </p:spPr>
        <p:txBody>
          <a:bodyPr wrap="square" lIns="180000" rIns="180000">
            <a:spAutoFit/>
          </a:bodyPr>
          <a:lstStyle/>
          <a:p>
            <a:pPr algn="ctr">
              <a:defRPr/>
            </a:pPr>
            <a:r>
              <a:rPr lang="uk-UA" sz="24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робоча група</a:t>
            </a:r>
          </a:p>
          <a:p>
            <a:pPr algn="ctr">
              <a:defRPr/>
            </a:pPr>
            <a:endParaRPr lang="uk-UA" sz="800" b="1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визначає потреби населення у соціальних послугах на:</a:t>
            </a:r>
          </a:p>
          <a:p>
            <a:pPr algn="ctr">
              <a:defRPr/>
            </a:pPr>
            <a:endParaRPr lang="uk-UA" sz="800" b="1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короткостроковий період</a:t>
            </a:r>
          </a:p>
          <a:p>
            <a:pPr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(з січня по квітень)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середньостроковий період</a:t>
            </a:r>
          </a:p>
          <a:p>
            <a:pPr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(з січня по червень)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60846" y="3746053"/>
            <a:ext cx="5469154" cy="58477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4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координаційна група</a:t>
            </a:r>
          </a:p>
          <a:p>
            <a:pPr algn="ctr">
              <a:defRPr/>
            </a:pPr>
            <a:endParaRPr lang="uk-UA" sz="800" b="1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60846" y="4957618"/>
            <a:ext cx="5469153" cy="70788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під час дії надзвичайного або воєнного стану</a:t>
            </a:r>
            <a:endParaRPr lang="ru-RU" sz="2000" b="1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B01846F1-0B33-4620-DBEE-A109949FEB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8">
            <a:extLst>
              <a:ext uri="{FF2B5EF4-FFF2-40B4-BE49-F238E27FC236}">
                <a16:creationId xmlns:a16="http://schemas.microsoft.com/office/drawing/2014/main" id="{4FDC7E00-0CAE-24FE-0F3E-2DED8F94A4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9316706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0">
              <a:schemeClr val="tx1">
                <a:alpha val="90000"/>
              </a:schemeClr>
            </a:gs>
            <a:gs pos="100000">
              <a:srgbClr val="45535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 txBox="1">
            <a:spLocks/>
          </p:cNvSpPr>
          <p:nvPr/>
        </p:nvSpPr>
        <p:spPr>
          <a:xfrm>
            <a:off x="1532946" y="720000"/>
            <a:ext cx="9134273" cy="954107"/>
          </a:xfrm>
          <a:prstGeom prst="rect">
            <a:avLst/>
          </a:prstGeom>
          <a:effectLst/>
        </p:spPr>
        <p:txBody>
          <a:bodyPr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dirty="0">
                <a:latin typeface="Arial Black" panose="020B0A04020102020204" pitchFamily="34" charset="0"/>
              </a:rPr>
              <a:t>в складі  робочої/координаційної групи </a:t>
            </a:r>
            <a:r>
              <a:rPr lang="uk-UA" dirty="0">
                <a:solidFill>
                  <a:srgbClr val="D87012"/>
                </a:solidFill>
                <a:latin typeface="Arial Black" panose="020B0A04020102020204" pitchFamily="34" charset="0"/>
              </a:rPr>
              <a:t>21</a:t>
            </a:r>
            <a:r>
              <a:rPr lang="uk-UA" dirty="0">
                <a:latin typeface="Arial Black" panose="020B0A04020102020204" pitchFamily="34" charset="0"/>
              </a:rPr>
              <a:t> </a:t>
            </a:r>
            <a:r>
              <a:rPr lang="uk-UA" dirty="0" err="1">
                <a:latin typeface="Arial Black" panose="020B0A04020102020204" pitchFamily="34" charset="0"/>
              </a:rPr>
              <a:t>особА</a:t>
            </a:r>
            <a:endParaRPr lang="uk-UA" dirty="0">
              <a:latin typeface="Arial Black" panose="020B0A04020102020204" pitchFamily="34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6381345" y="2042809"/>
            <a:ext cx="2198451" cy="57905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100082" y="2042809"/>
            <a:ext cx="1445045" cy="198803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8579796" y="2339309"/>
            <a:ext cx="2781376" cy="1060193"/>
          </a:xfrm>
          <a:prstGeom prst="roundRect">
            <a:avLst/>
          </a:prstGeom>
          <a:solidFill>
            <a:srgbClr val="969FA7"/>
          </a:solidFill>
          <a:ln>
            <a:noFill/>
          </a:ln>
          <a:effectLst/>
          <a:scene3d>
            <a:camera prst="orthographicFront"/>
            <a:lightRig rig="flood" dir="t">
              <a:rot lat="0" lon="0" rev="13800000"/>
            </a:lightRig>
          </a:scene3d>
          <a:sp3d extrusionH="107950" prstMaterial="plastic"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latin typeface="Arial Black" panose="020B0A04020102020204" pitchFamily="34" charset="0"/>
              </a:rPr>
              <a:t>жінок </a:t>
            </a:r>
            <a:r>
              <a:rPr lang="uk-UA" sz="2400" dirty="0">
                <a:solidFill>
                  <a:srgbClr val="455359"/>
                </a:solidFill>
                <a:latin typeface="Arial Black" panose="020B0A04020102020204" pitchFamily="34" charset="0"/>
              </a:rPr>
              <a:t>17</a:t>
            </a:r>
            <a:endParaRPr lang="ru-RU" sz="2400" dirty="0">
              <a:solidFill>
                <a:srgbClr val="455359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7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4096388"/>
              </p:ext>
            </p:extLst>
          </p:nvPr>
        </p:nvGraphicFramePr>
        <p:xfrm>
          <a:off x="620459" y="2452328"/>
          <a:ext cx="5213291" cy="39947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TextBox 1"/>
          <p:cNvSpPr txBox="1">
            <a:spLocks noChangeArrowheads="1"/>
          </p:cNvSpPr>
          <p:nvPr/>
        </p:nvSpPr>
        <p:spPr bwMode="auto">
          <a:xfrm>
            <a:off x="1689075" y="4166895"/>
            <a:ext cx="153802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81%</a:t>
            </a:r>
            <a:endParaRPr lang="ru-RU" altLang="ru-RU" sz="24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Прямоугольник 2"/>
          <p:cNvSpPr>
            <a:spLocks noChangeArrowheads="1"/>
          </p:cNvSpPr>
          <p:nvPr/>
        </p:nvSpPr>
        <p:spPr bwMode="auto">
          <a:xfrm>
            <a:off x="3645394" y="3399502"/>
            <a:ext cx="90281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19%</a:t>
            </a:r>
            <a:endParaRPr lang="ru-RU" alt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510459" y="4167159"/>
            <a:ext cx="2781376" cy="1076049"/>
          </a:xfrm>
          <a:prstGeom prst="roundRect">
            <a:avLst/>
          </a:prstGeom>
          <a:solidFill>
            <a:srgbClr val="969FA7"/>
          </a:solidFill>
          <a:ln>
            <a:noFill/>
          </a:ln>
          <a:effectLst/>
          <a:scene3d>
            <a:camera prst="orthographicFront"/>
            <a:lightRig rig="flood" dir="t">
              <a:rot lat="0" lon="0" rev="13800000"/>
            </a:lightRig>
          </a:scene3d>
          <a:sp3d extrusionH="107950" prstMaterial="plastic"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latin typeface="Arial Black" panose="020B0A04020102020204" pitchFamily="34" charset="0"/>
              </a:rPr>
              <a:t>чоловіків 4</a:t>
            </a:r>
            <a:endParaRPr lang="ru-RU" sz="24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6C50335F-EFDB-7C14-641B-285EEED20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483E3AC4-E417-1A83-6ADE-407F442F09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7165657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139634F-84F9-60F2-96C5-1309D7D986C5}"/>
              </a:ext>
            </a:extLst>
          </p:cNvPr>
          <p:cNvSpPr txBox="1"/>
          <p:nvPr/>
        </p:nvSpPr>
        <p:spPr>
          <a:xfrm>
            <a:off x="1596000" y="719998"/>
            <a:ext cx="9000000" cy="831600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ЦИФРОВІЗАЦІЯ СОЦІАЛЬНИХ ПОСЛУГ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2001" y="1936603"/>
            <a:ext cx="11268000" cy="1077218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з жовтня 2024 року </a:t>
            </a: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розпочато роботу в </a:t>
            </a:r>
            <a:r>
              <a:rPr lang="uk-UA" sz="20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uk-UA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ЄІССС (Єдина інформаційна система соціальної сфери) та організовано надання соціальних послуг за допомогою електронного кейс-менеджменту </a:t>
            </a:r>
            <a:r>
              <a:rPr lang="uk-UA" sz="2000" b="1" dirty="0">
                <a:solidFill>
                  <a:srgbClr val="D87012"/>
                </a:solidFill>
                <a:latin typeface="Arial Black" panose="020B0A04020102020204" pitchFamily="34" charset="0"/>
              </a:rPr>
              <a:t>«шляхом ведення випадку»</a:t>
            </a:r>
            <a:endParaRPr lang="uk-UA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462000" y="3116014"/>
            <a:ext cx="6074568" cy="1300343"/>
          </a:xfrm>
          <a:prstGeom prst="flowChart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Блок-схема: процесс 14"/>
          <p:cNvSpPr/>
          <p:nvPr/>
        </p:nvSpPr>
        <p:spPr>
          <a:xfrm>
            <a:off x="6815060" y="3109529"/>
            <a:ext cx="4914929" cy="1306828"/>
          </a:xfrm>
          <a:prstGeom prst="flowChart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2000" y="3409000"/>
            <a:ext cx="6074568" cy="70788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Реалізація цифрового інструменту «Ведення випадку» (кейс-менеджмент)</a:t>
            </a:r>
            <a:r>
              <a:rPr lang="uk-UA" dirty="0"/>
              <a:t>  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11284" y="4746961"/>
            <a:ext cx="6225284" cy="2000548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надавачі соціальних послуг комунальної власності: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Житомирський міський територіальний центр соціального обслуговування (надання соціальних послуг) ЖМР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Житомирський міський центр соціальних служб ЖМР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uk-UA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Центр комплексної реабілітації для дітей з інвалідністю ЖМР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15060" y="3260427"/>
            <a:ext cx="4914929" cy="1015663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Забезпечення реєстрації отримувачів/надавачів соціальних послуг)</a:t>
            </a:r>
            <a:r>
              <a:rPr lang="uk-UA" dirty="0"/>
              <a:t>  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6815061" y="4794608"/>
            <a:ext cx="4914928" cy="18158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департамент соціальної політики ЖМР</a:t>
            </a:r>
          </a:p>
          <a:p>
            <a:pPr algn="ctr">
              <a:defRPr/>
            </a:pPr>
            <a:r>
              <a:rPr lang="uk-UA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зареєстровано</a:t>
            </a:r>
          </a:p>
          <a:p>
            <a:pPr algn="ctr">
              <a:defRPr/>
            </a:pPr>
            <a:endParaRPr lang="uk-UA" sz="2000" b="1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uk-UA" sz="1400" b="1" dirty="0">
                <a:solidFill>
                  <a:srgbClr val="D870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1572</a:t>
            </a: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звернення</a:t>
            </a:r>
          </a:p>
          <a:p>
            <a:pPr>
              <a:defRPr/>
            </a:pPr>
            <a:r>
              <a:rPr lang="uk-UA" sz="1400" b="1" dirty="0">
                <a:solidFill>
                  <a:srgbClr val="D870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19</a:t>
            </a:r>
            <a:r>
              <a:rPr lang="uk-U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надавачів соціальних послуг</a:t>
            </a:r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1" name="Прямая со стрелкой 20"/>
          <p:cNvCxnSpPr>
            <a:cxnSpLocks/>
            <a:endCxn id="18" idx="0"/>
          </p:cNvCxnSpPr>
          <p:nvPr/>
        </p:nvCxnSpPr>
        <p:spPr>
          <a:xfrm>
            <a:off x="3423926" y="4416357"/>
            <a:ext cx="0" cy="33060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cxnSpLocks/>
            <a:stCxn id="15" idx="2"/>
            <a:endCxn id="20" idx="0"/>
          </p:cNvCxnSpPr>
          <p:nvPr/>
        </p:nvCxnSpPr>
        <p:spPr>
          <a:xfrm>
            <a:off x="9272525" y="4416357"/>
            <a:ext cx="0" cy="37825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4">
            <a:extLst>
              <a:ext uri="{FF2B5EF4-FFF2-40B4-BE49-F238E27FC236}">
                <a16:creationId xmlns:a16="http://schemas.microsoft.com/office/drawing/2014/main" id="{28C89FBC-CD8F-8580-60DF-A4182E24D4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8">
            <a:extLst>
              <a:ext uri="{FF2B5EF4-FFF2-40B4-BE49-F238E27FC236}">
                <a16:creationId xmlns:a16="http://schemas.microsoft.com/office/drawing/2014/main" id="{5C095172-C3B7-3549-A12E-81B935C525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6452010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2C4D0F5-1C4D-5D93-80B9-B19282F7F14E}"/>
              </a:ext>
            </a:extLst>
          </p:cNvPr>
          <p:cNvSpPr txBox="1"/>
          <p:nvPr/>
        </p:nvSpPr>
        <p:spPr>
          <a:xfrm>
            <a:off x="1596000" y="719998"/>
            <a:ext cx="9000000" cy="831600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uk-UA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РЕЄСТР НАДАВАЧІВ ТА ОТРИМУВАЧІВ СОЦІАЛЬНИХ ПОСЛУГ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10103" y="3585876"/>
            <a:ext cx="5219899" cy="278309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2000" y="3585875"/>
            <a:ext cx="5219899" cy="278309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462001" y="2766805"/>
            <a:ext cx="1126799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uk-UA" alt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підсистема Єдиної інформаційної системи соціальної сфери (ЄІССС)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94200" y="4471526"/>
            <a:ext cx="3378161" cy="129266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розділ </a:t>
            </a:r>
          </a:p>
          <a:p>
            <a:pPr algn="ctr">
              <a:defRPr/>
            </a:pPr>
            <a:r>
              <a:rPr lang="uk-UA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про надавачів соціальних послуг</a:t>
            </a:r>
          </a:p>
          <a:p>
            <a:pPr>
              <a:defRPr/>
            </a:pPr>
            <a:r>
              <a:rPr lang="uk-UA" dirty="0"/>
              <a:t>  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7314404" y="4471526"/>
            <a:ext cx="3587038" cy="1015663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розділ </a:t>
            </a:r>
          </a:p>
          <a:p>
            <a:pPr algn="ctr">
              <a:defRPr/>
            </a:pPr>
            <a:r>
              <a:rPr lang="uk-UA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про отримувачів соціальних послуг</a:t>
            </a:r>
          </a:p>
        </p:txBody>
      </p:sp>
      <p:sp>
        <p:nvSpPr>
          <p:cNvPr id="22" name="Блок-схема: альтернативный процесс 21"/>
          <p:cNvSpPr/>
          <p:nvPr/>
        </p:nvSpPr>
        <p:spPr>
          <a:xfrm>
            <a:off x="2385313" y="3365544"/>
            <a:ext cx="1420029" cy="922936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Блок-схема: альтернативный процесс 22"/>
          <p:cNvSpPr/>
          <p:nvPr/>
        </p:nvSpPr>
        <p:spPr>
          <a:xfrm>
            <a:off x="8444370" y="3365544"/>
            <a:ext cx="1420029" cy="922936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23" descr="Социальная помощь 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573" y="3370445"/>
            <a:ext cx="955341" cy="780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11" descr="Технологический проры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516" y="3387138"/>
            <a:ext cx="955341" cy="7801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26" name="TextBox 1"/>
          <p:cNvSpPr txBox="1">
            <a:spLocks noChangeArrowheads="1"/>
          </p:cNvSpPr>
          <p:nvPr/>
        </p:nvSpPr>
        <p:spPr bwMode="auto">
          <a:xfrm>
            <a:off x="2764229" y="5604914"/>
            <a:ext cx="67141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2400" dirty="0">
                <a:solidFill>
                  <a:srgbClr val="D87012"/>
                </a:solidFill>
                <a:latin typeface="Arial Black" panose="020B0A04020102020204" pitchFamily="34" charset="0"/>
              </a:rPr>
              <a:t>19</a:t>
            </a:r>
            <a:endParaRPr lang="ru-RU" altLang="ru-RU" sz="24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TextBox 1"/>
          <p:cNvSpPr txBox="1">
            <a:spLocks noChangeArrowheads="1"/>
          </p:cNvSpPr>
          <p:nvPr/>
        </p:nvSpPr>
        <p:spPr bwMode="auto">
          <a:xfrm>
            <a:off x="8592291" y="5604913"/>
            <a:ext cx="12611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sz="2400" dirty="0">
                <a:solidFill>
                  <a:srgbClr val="D87012"/>
                </a:solidFill>
                <a:latin typeface="Arial Black" panose="020B0A04020102020204" pitchFamily="34" charset="0"/>
              </a:rPr>
              <a:t>1 572</a:t>
            </a:r>
            <a:endParaRPr lang="ru-RU" altLang="ru-RU" sz="24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4">
            <a:extLst>
              <a:ext uri="{FF2B5EF4-FFF2-40B4-BE49-F238E27FC236}">
                <a16:creationId xmlns:a16="http://schemas.microsoft.com/office/drawing/2014/main" id="{993AD598-8719-E1B3-4580-6533B20C78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8">
            <a:extLst>
              <a:ext uri="{FF2B5EF4-FFF2-40B4-BE49-F238E27FC236}">
                <a16:creationId xmlns:a16="http://schemas.microsoft.com/office/drawing/2014/main" id="{190BAE9D-7578-04FB-253C-1BC1128766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D45D8FD-1098-D11B-646E-F1601BAA7E92}"/>
              </a:ext>
            </a:extLst>
          </p:cNvPr>
          <p:cNvSpPr txBox="1"/>
          <p:nvPr/>
        </p:nvSpPr>
        <p:spPr>
          <a:xfrm>
            <a:off x="1595999" y="1551598"/>
            <a:ext cx="9000001" cy="831600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(ПКМУ від 27.01.2021 № 99 «Про реєстр надавачів та </a:t>
            </a:r>
          </a:p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отримувачів соціальних послуг» (зі змінами)</a:t>
            </a:r>
            <a:endParaRPr lang="uk-UA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2338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3B1612E-837C-E33B-B095-FD555D6B6089}"/>
              </a:ext>
            </a:extLst>
          </p:cNvPr>
          <p:cNvSpPr txBox="1">
            <a:spLocks/>
          </p:cNvSpPr>
          <p:nvPr/>
        </p:nvSpPr>
        <p:spPr>
          <a:xfrm>
            <a:off x="1579123" y="874190"/>
            <a:ext cx="9000000" cy="522000"/>
          </a:xfrm>
          <a:prstGeom prst="rect">
            <a:avLst/>
          </a:prstGeom>
          <a:effectLst/>
        </p:spPr>
        <p:txBody>
          <a:bodyPr anchor="ctr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НАДАВАЧІ СОЦІАЛЬНИХ ПОСЛУГ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015139" y="2730880"/>
            <a:ext cx="6191715" cy="1173527"/>
          </a:xfrm>
          <a:prstGeom prst="roundRect">
            <a:avLst/>
          </a:prstGeom>
          <a:solidFill>
            <a:srgbClr val="D870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88987" y="2801699"/>
            <a:ext cx="5014026" cy="1015663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фізичні особи, які надають соціальні послуги з догляду</a:t>
            </a:r>
          </a:p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(396 осіб)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62000" y="1918202"/>
            <a:ext cx="5400127" cy="722136"/>
          </a:xfrm>
          <a:prstGeom prst="roundRect">
            <a:avLst/>
          </a:prstGeom>
          <a:solidFill>
            <a:srgbClr val="D870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комунальної власності (3)</a:t>
            </a: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328881" y="1922485"/>
            <a:ext cx="5400127" cy="718366"/>
          </a:xfrm>
          <a:prstGeom prst="roundRect">
            <a:avLst/>
          </a:prstGeom>
          <a:solidFill>
            <a:srgbClr val="D870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приватної власності (16)</a:t>
            </a: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62000" y="4307058"/>
            <a:ext cx="5400126" cy="918817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6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 професійній основі</a:t>
            </a:r>
          </a:p>
          <a:p>
            <a:pPr algn="ctr">
              <a:defRPr/>
            </a:pPr>
            <a:r>
              <a:rPr lang="uk-UA" sz="16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(ПКМУ від 06.10.2021 № 1040) </a:t>
            </a:r>
          </a:p>
          <a:p>
            <a:pPr algn="ctr">
              <a:defRPr/>
            </a:pP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39</a:t>
            </a: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осіб</a:t>
            </a:r>
            <a:endParaRPr lang="ru-RU" sz="2000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328881" y="4334732"/>
            <a:ext cx="5400127" cy="898279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6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 непрофесійній основі</a:t>
            </a:r>
          </a:p>
          <a:p>
            <a:pPr algn="ctr">
              <a:defRPr/>
            </a:pPr>
            <a:r>
              <a:rPr lang="uk-UA" sz="16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(ПКМУ від 23.09.2020 № 859)</a:t>
            </a:r>
          </a:p>
          <a:p>
            <a:pPr algn="ctr">
              <a:defRPr/>
            </a:pP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357</a:t>
            </a: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осіб</a:t>
            </a:r>
            <a:endParaRPr lang="ru-RU" sz="2000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308987" y="5321113"/>
            <a:ext cx="2553139" cy="565107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жінок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34</a:t>
            </a:r>
            <a:endParaRPr lang="ru-RU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9176608" y="5321113"/>
            <a:ext cx="2552400" cy="565107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жінок </a:t>
            </a: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262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35" name="Прямая со стрелкой 34"/>
          <p:cNvCxnSpPr>
            <a:cxnSpLocks/>
            <a:endCxn id="30" idx="0"/>
          </p:cNvCxnSpPr>
          <p:nvPr/>
        </p:nvCxnSpPr>
        <p:spPr>
          <a:xfrm>
            <a:off x="7900077" y="3904407"/>
            <a:ext cx="1128868" cy="4303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cxnSpLocks/>
            <a:endCxn id="29" idx="0"/>
          </p:cNvCxnSpPr>
          <p:nvPr/>
        </p:nvCxnSpPr>
        <p:spPr>
          <a:xfrm flipH="1">
            <a:off x="3162063" y="3904407"/>
            <a:ext cx="1101712" cy="40265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462000" y="5321113"/>
            <a:ext cx="2553139" cy="565107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чоловіків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5</a:t>
            </a:r>
            <a:endParaRPr lang="ru-RU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328881" y="5321113"/>
            <a:ext cx="2552400" cy="565107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чоловіків </a:t>
            </a: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95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77692190-6776-7713-78A8-08C8B8E3A4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CD6815FF-8F9A-35E1-AF82-A64F980AD7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728829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32E271F-E298-6456-0079-4EF20DBDA89B}"/>
              </a:ext>
            </a:extLst>
          </p:cNvPr>
          <p:cNvSpPr txBox="1"/>
          <p:nvPr/>
        </p:nvSpPr>
        <p:spPr>
          <a:xfrm>
            <a:off x="1596000" y="719998"/>
            <a:ext cx="9000000" cy="831600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uk-UA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ФАХІВЦІ, ЯКІ НАДАЮТЬ СОЦІАЛЬНІ </a:t>
            </a:r>
          </a:p>
          <a:p>
            <a:pPr algn="ctr">
              <a:defRPr/>
            </a:pPr>
            <a:r>
              <a:rPr lang="uk-UA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ПОСЛУГИ </a:t>
            </a:r>
            <a:r>
              <a:rPr lang="uk-UA" sz="2400" b="1" dirty="0">
                <a:solidFill>
                  <a:srgbClr val="EE8429"/>
                </a:solidFill>
                <a:latin typeface="Arial Black" panose="020B0A04020102020204" pitchFamily="34" charset="0"/>
              </a:rPr>
              <a:t>(604 </a:t>
            </a:r>
            <a:r>
              <a:rPr lang="uk-UA" sz="2400" b="1" dirty="0" smtClean="0">
                <a:solidFill>
                  <a:srgbClr val="EE8429"/>
                </a:solidFill>
                <a:latin typeface="Arial Black" panose="020B0A04020102020204" pitchFamily="34" charset="0"/>
              </a:rPr>
              <a:t>особи)</a:t>
            </a:r>
            <a:endParaRPr lang="uk-UA" sz="2400" b="1" dirty="0">
              <a:solidFill>
                <a:srgbClr val="EE8429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461999" y="2166830"/>
            <a:ext cx="55140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соціальні робітники </a:t>
            </a:r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-</a:t>
            </a:r>
            <a:r>
              <a:rPr lang="uk-UA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uk-UA" altLang="ru-RU" dirty="0">
                <a:solidFill>
                  <a:srgbClr val="D87012"/>
                </a:solidFill>
                <a:latin typeface="Arial Black" panose="020B0A04020102020204" pitchFamily="34" charset="0"/>
              </a:rPr>
              <a:t>131</a:t>
            </a:r>
            <a:r>
              <a:rPr lang="uk-UA" altLang="ru-RU" dirty="0">
                <a:solidFill>
                  <a:srgbClr val="DEA900"/>
                </a:solidFill>
                <a:latin typeface="Arial Black" panose="020B0A04020102020204" pitchFamily="34" charset="0"/>
              </a:rPr>
              <a:t> </a:t>
            </a:r>
            <a:r>
              <a:rPr lang="uk-UA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особа </a:t>
            </a: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6215975" y="2169753"/>
            <a:ext cx="55140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соціальні працівники </a:t>
            </a:r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-</a:t>
            </a:r>
            <a:r>
              <a:rPr lang="uk-UA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uk-UA" altLang="ru-RU" dirty="0">
                <a:solidFill>
                  <a:srgbClr val="D87012"/>
                </a:solidFill>
                <a:latin typeface="Arial Black" panose="020B0A04020102020204" pitchFamily="34" charset="0"/>
              </a:rPr>
              <a:t>23</a:t>
            </a:r>
            <a:r>
              <a:rPr lang="uk-UA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особи </a:t>
            </a: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461999" y="3810296"/>
            <a:ext cx="55140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фахівці із соціальної роботи </a:t>
            </a:r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-</a:t>
            </a:r>
            <a:r>
              <a:rPr lang="uk-UA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uk-UA" altLang="ru-RU" dirty="0">
                <a:solidFill>
                  <a:srgbClr val="D87012"/>
                </a:solidFill>
                <a:latin typeface="Arial Black" panose="020B0A04020102020204" pitchFamily="34" charset="0"/>
              </a:rPr>
              <a:t>41</a:t>
            </a:r>
            <a:r>
              <a:rPr lang="uk-UA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особа </a:t>
            </a: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45207" y="2618708"/>
            <a:ext cx="1274324" cy="561540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>
                <a:latin typeface="Arial Black" panose="020B0A04020102020204" pitchFamily="34" charset="0"/>
              </a:rPr>
              <a:t>ЧОЛ </a:t>
            </a:r>
            <a:r>
              <a:rPr lang="uk-UA" sz="1600" dirty="0">
                <a:solidFill>
                  <a:srgbClr val="D87012"/>
                </a:solidFill>
                <a:latin typeface="Arial Black" panose="020B0A04020102020204" pitchFamily="34" charset="0"/>
              </a:rPr>
              <a:t>0</a:t>
            </a:r>
            <a:endParaRPr lang="ru-RU" sz="16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689706" y="2615141"/>
            <a:ext cx="1312513" cy="565107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>
                <a:latin typeface="Arial Black" panose="020B0A04020102020204" pitchFamily="34" charset="0"/>
              </a:rPr>
              <a:t>ЖІН </a:t>
            </a:r>
            <a:r>
              <a:rPr lang="uk-UA" sz="1600" dirty="0">
                <a:solidFill>
                  <a:srgbClr val="D87012"/>
                </a:solidFill>
                <a:latin typeface="Arial Black" panose="020B0A04020102020204" pitchFamily="34" charset="0"/>
              </a:rPr>
              <a:t>131</a:t>
            </a:r>
            <a:endParaRPr lang="ru-RU" sz="16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6215975" y="3810296"/>
            <a:ext cx="55140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соціальні менеджери </a:t>
            </a:r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-</a:t>
            </a:r>
            <a:r>
              <a:rPr lang="uk-UA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uk-UA" altLang="ru-RU" dirty="0">
                <a:solidFill>
                  <a:srgbClr val="D87012"/>
                </a:solidFill>
                <a:latin typeface="Arial Black" panose="020B0A04020102020204" pitchFamily="34" charset="0"/>
              </a:rPr>
              <a:t>2</a:t>
            </a:r>
            <a:r>
              <a:rPr lang="uk-UA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особи </a:t>
            </a: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462000" y="5306703"/>
            <a:ext cx="551402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психологи </a:t>
            </a:r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-</a:t>
            </a:r>
            <a:r>
              <a:rPr lang="uk-UA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uk-UA" altLang="ru-RU" dirty="0">
                <a:solidFill>
                  <a:srgbClr val="D87012"/>
                </a:solidFill>
                <a:latin typeface="Arial Black" panose="020B0A04020102020204" pitchFamily="34" charset="0"/>
              </a:rPr>
              <a:t>11</a:t>
            </a:r>
            <a:r>
              <a:rPr lang="uk-UA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осіб </a:t>
            </a: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extBox 1"/>
          <p:cNvSpPr txBox="1">
            <a:spLocks noChangeArrowheads="1"/>
          </p:cNvSpPr>
          <p:nvPr/>
        </p:nvSpPr>
        <p:spPr bwMode="auto">
          <a:xfrm>
            <a:off x="6215975" y="5029704"/>
            <a:ext cx="551402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uk-UA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фізичні особи, які надають </a:t>
            </a:r>
          </a:p>
          <a:p>
            <a:r>
              <a:rPr lang="uk-UA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соціальні послуги з догляду </a:t>
            </a:r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-</a:t>
            </a:r>
            <a:r>
              <a:rPr lang="uk-UA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uk-UA" altLang="ru-RU" dirty="0">
                <a:solidFill>
                  <a:srgbClr val="D87012"/>
                </a:solidFill>
                <a:latin typeface="Arial Black" panose="020B0A04020102020204" pitchFamily="34" charset="0"/>
              </a:rPr>
              <a:t>396</a:t>
            </a:r>
            <a:r>
              <a:rPr lang="uk-UA" altLang="ru-RU" dirty="0">
                <a:solidFill>
                  <a:srgbClr val="DEA900"/>
                </a:solidFill>
                <a:latin typeface="Arial Black" panose="020B0A04020102020204" pitchFamily="34" charset="0"/>
              </a:rPr>
              <a:t> </a:t>
            </a:r>
            <a:r>
              <a:rPr lang="uk-UA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осіб </a:t>
            </a: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117783" y="2607400"/>
            <a:ext cx="1253306" cy="561540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>
                <a:latin typeface="Arial Black" panose="020B0A04020102020204" pitchFamily="34" charset="0"/>
              </a:rPr>
              <a:t>ЧОЛ </a:t>
            </a:r>
            <a:r>
              <a:rPr lang="uk-UA" sz="1600" dirty="0">
                <a:solidFill>
                  <a:srgbClr val="D87012"/>
                </a:solidFill>
                <a:latin typeface="Arial Black" panose="020B0A04020102020204" pitchFamily="34" charset="0"/>
              </a:rPr>
              <a:t>0</a:t>
            </a:r>
            <a:endParaRPr lang="ru-RU" sz="16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16001" y="4257475"/>
            <a:ext cx="1350641" cy="561540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>
                <a:latin typeface="Arial Black" panose="020B0A04020102020204" pitchFamily="34" charset="0"/>
              </a:rPr>
              <a:t>ЧОЛ </a:t>
            </a:r>
            <a:r>
              <a:rPr lang="uk-UA" sz="1600" dirty="0">
                <a:solidFill>
                  <a:srgbClr val="D87012"/>
                </a:solidFill>
                <a:latin typeface="Arial Black" panose="020B0A04020102020204" pitchFamily="34" charset="0"/>
              </a:rPr>
              <a:t>4</a:t>
            </a:r>
            <a:endParaRPr lang="ru-RU" sz="16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928016" y="5750315"/>
            <a:ext cx="1274324" cy="561540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>
                <a:latin typeface="Arial Black" panose="020B0A04020102020204" pitchFamily="34" charset="0"/>
              </a:rPr>
              <a:t>ЧОЛ </a:t>
            </a:r>
            <a:r>
              <a:rPr lang="uk-UA" sz="1600" dirty="0">
                <a:solidFill>
                  <a:srgbClr val="D87012"/>
                </a:solidFill>
                <a:latin typeface="Arial Black" panose="020B0A04020102020204" pitchFamily="34" charset="0"/>
              </a:rPr>
              <a:t>0</a:t>
            </a:r>
            <a:endParaRPr lang="ru-RU" sz="16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075753" y="4257475"/>
            <a:ext cx="1253304" cy="561540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>
                <a:latin typeface="Arial Black" panose="020B0A04020102020204" pitchFamily="34" charset="0"/>
              </a:rPr>
              <a:t>ЧОЛ </a:t>
            </a:r>
            <a:r>
              <a:rPr lang="uk-UA" sz="1600" dirty="0">
                <a:solidFill>
                  <a:srgbClr val="D87012"/>
                </a:solidFill>
                <a:latin typeface="Arial Black" panose="020B0A04020102020204" pitchFamily="34" charset="0"/>
              </a:rPr>
              <a:t>0</a:t>
            </a:r>
            <a:endParaRPr lang="ru-RU" sz="16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730405" y="4253908"/>
            <a:ext cx="1312513" cy="565107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>
                <a:latin typeface="Arial Black" panose="020B0A04020102020204" pitchFamily="34" charset="0"/>
              </a:rPr>
              <a:t>ЖІН </a:t>
            </a:r>
            <a:r>
              <a:rPr lang="uk-UA" sz="1600" dirty="0">
                <a:solidFill>
                  <a:srgbClr val="D87012"/>
                </a:solidFill>
                <a:latin typeface="Arial Black" panose="020B0A04020102020204" pitchFamily="34" charset="0"/>
              </a:rPr>
              <a:t>37</a:t>
            </a:r>
            <a:endParaRPr lang="ru-RU" sz="16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377192" y="5750315"/>
            <a:ext cx="1312514" cy="565107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>
                <a:latin typeface="Arial Black" panose="020B0A04020102020204" pitchFamily="34" charset="0"/>
              </a:rPr>
              <a:t>ЖІН </a:t>
            </a:r>
            <a:r>
              <a:rPr lang="uk-UA" sz="1600" dirty="0">
                <a:solidFill>
                  <a:srgbClr val="D87012"/>
                </a:solidFill>
                <a:latin typeface="Arial Black" panose="020B0A04020102020204" pitchFamily="34" charset="0"/>
              </a:rPr>
              <a:t>11</a:t>
            </a:r>
            <a:endParaRPr lang="ru-RU" sz="16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9044135" y="5750315"/>
            <a:ext cx="1253305" cy="561540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>
                <a:latin typeface="Arial Black" panose="020B0A04020102020204" pitchFamily="34" charset="0"/>
              </a:rPr>
              <a:t>ЧОЛ </a:t>
            </a:r>
            <a:r>
              <a:rPr lang="uk-UA" sz="1600" dirty="0">
                <a:solidFill>
                  <a:srgbClr val="D87012"/>
                </a:solidFill>
                <a:latin typeface="Arial Black" panose="020B0A04020102020204" pitchFamily="34" charset="0"/>
              </a:rPr>
              <a:t>100</a:t>
            </a:r>
            <a:endParaRPr lang="ru-RU" sz="16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538827" y="2607400"/>
            <a:ext cx="1276606" cy="565107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>
                <a:latin typeface="Arial Black" panose="020B0A04020102020204" pitchFamily="34" charset="0"/>
              </a:rPr>
              <a:t>ЖІН </a:t>
            </a:r>
            <a:r>
              <a:rPr lang="uk-UA" sz="1600" dirty="0">
                <a:solidFill>
                  <a:srgbClr val="D87012"/>
                </a:solidFill>
                <a:latin typeface="Arial Black" panose="020B0A04020102020204" pitchFamily="34" charset="0"/>
              </a:rPr>
              <a:t>23</a:t>
            </a:r>
            <a:endParaRPr lang="ru-RU" sz="16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9510931" y="4253908"/>
            <a:ext cx="1276607" cy="565107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>
                <a:latin typeface="Arial Black" panose="020B0A04020102020204" pitchFamily="34" charset="0"/>
              </a:rPr>
              <a:t>ЖІН </a:t>
            </a:r>
            <a:r>
              <a:rPr lang="uk-UA" sz="1600" dirty="0">
                <a:solidFill>
                  <a:srgbClr val="D87012"/>
                </a:solidFill>
                <a:latin typeface="Arial Black" panose="020B0A04020102020204" pitchFamily="34" charset="0"/>
              </a:rPr>
              <a:t>2</a:t>
            </a:r>
            <a:endParaRPr lang="ru-RU" sz="16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0453392" y="5750315"/>
            <a:ext cx="1276607" cy="565107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>
                <a:latin typeface="Arial Black" panose="020B0A04020102020204" pitchFamily="34" charset="0"/>
              </a:rPr>
              <a:t>ЖІН </a:t>
            </a:r>
            <a:r>
              <a:rPr lang="uk-UA" sz="1600" dirty="0">
                <a:solidFill>
                  <a:srgbClr val="D87012"/>
                </a:solidFill>
                <a:latin typeface="Arial Black" panose="020B0A04020102020204" pitchFamily="34" charset="0"/>
              </a:rPr>
              <a:t>296</a:t>
            </a:r>
            <a:endParaRPr lang="ru-RU" sz="16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00BE34DE-C9A4-EC49-F95E-10B8E38493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8">
            <a:extLst>
              <a:ext uri="{FF2B5EF4-FFF2-40B4-BE49-F238E27FC236}">
                <a16:creationId xmlns:a16="http://schemas.microsoft.com/office/drawing/2014/main" id="{669D06B0-76C2-0404-E819-A0DC168019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1222805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0">
              <a:schemeClr val="tx1">
                <a:alpha val="90000"/>
              </a:schemeClr>
            </a:gs>
            <a:gs pos="100000">
              <a:srgbClr val="45535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1479480" y="720000"/>
            <a:ext cx="9235536" cy="831600"/>
          </a:xfrm>
          <a:prstGeom prst="rect">
            <a:avLst/>
          </a:prstGeom>
          <a:effectLst/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dirty="0">
                <a:latin typeface="Arial Black" panose="020B0A04020102020204" pitchFamily="34" charset="0"/>
              </a:rPr>
              <a:t>МУЛЬТИДИСЦИПЛІНАРНІ КОМАНДИ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2000" y="1759044"/>
            <a:ext cx="11268000" cy="483209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вересень 2023 року</a:t>
            </a:r>
          </a:p>
          <a:p>
            <a:pPr>
              <a:defRPr/>
            </a:pP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з надання послуги раннього втручання</a:t>
            </a:r>
            <a:endParaRPr lang="uk-UA" sz="8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>
              <a:defRPr/>
            </a:pP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липень 2023 року</a:t>
            </a:r>
          </a:p>
          <a:p>
            <a:pPr>
              <a:defRPr/>
            </a:pP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з надання соціальної послуги денного догляду дітей з інвалідністю</a:t>
            </a:r>
            <a:endParaRPr lang="uk-UA" sz="8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>
              <a:defRPr/>
            </a:pP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жовтень 2025 року</a:t>
            </a:r>
          </a:p>
          <a:p>
            <a:pPr>
              <a:defRPr/>
            </a:pP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щодо комплексного визначення ступеня індивідуальних потреб особи/дитини, яка потребує надання соціальної послуги з догляду на професійній/непрофесійній основі</a:t>
            </a:r>
          </a:p>
          <a:p>
            <a:pPr>
              <a:defRPr/>
            </a:pP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жовтень 2025 року</a:t>
            </a:r>
          </a:p>
          <a:p>
            <a:pPr>
              <a:defRPr/>
            </a:pP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з надання соціальної послуги денний догляд осіб з інвалідністю (молодь віком 18-35 років)</a:t>
            </a:r>
            <a:endParaRPr lang="uk-UA" sz="9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>
              <a:defRPr/>
            </a:pP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грудень 2025 року</a:t>
            </a:r>
          </a:p>
          <a:p>
            <a:pPr>
              <a:defRPr/>
            </a:pP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з надання соціальних послуг підтриманого проживання  бездомних осіб, нічного притулку, надання притулку</a:t>
            </a:r>
            <a:endParaRPr lang="uk-UA" sz="24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D818054D-A710-34CB-F3BF-26A20262B8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8188D0BC-C213-220D-C360-B597115549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6066313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alpha val="90000"/>
              </a:schemeClr>
            </a:gs>
            <a:gs pos="0">
              <a:schemeClr val="tx1">
                <a:alpha val="90000"/>
              </a:schemeClr>
            </a:gs>
            <a:gs pos="100000">
              <a:srgbClr val="45535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1479480" y="720000"/>
            <a:ext cx="9235536" cy="954107"/>
          </a:xfrm>
          <a:prstGeom prst="rect">
            <a:avLst/>
          </a:prstGeom>
          <a:effectLst/>
        </p:spPr>
        <p:txBody>
          <a:bodyPr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dirty="0">
                <a:latin typeface="Arial Black" panose="020B0A04020102020204" pitchFamily="34" charset="0"/>
              </a:rPr>
              <a:t>ІНФОРМУВАННЯ НАСЕЛЕННЯ ГРОМАДИ ПРО СОЦІАЛЬНІ ПОСЛУГИ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2000" y="2397637"/>
            <a:ext cx="11268000" cy="401648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Офіційний сайт Житомирської міської ради</a:t>
            </a:r>
            <a:endParaRPr lang="uk-UA" sz="8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Сторінки </a:t>
            </a:r>
            <a:r>
              <a:rPr lang="en-US" sz="2000" dirty="0">
                <a:solidFill>
                  <a:schemeClr val="bg1"/>
                </a:solidFill>
                <a:latin typeface="Arial Black" panose="020B0A04020102020204" pitchFamily="34" charset="0"/>
              </a:rPr>
              <a:t>Facebook </a:t>
            </a: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департаменту соціальної політики </a:t>
            </a:r>
            <a:b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(</a:t>
            </a:r>
            <a:r>
              <a:rPr lang="en-US" sz="2000" dirty="0">
                <a:solidFill>
                  <a:schemeClr val="bg1"/>
                </a:solidFill>
                <a:latin typeface="Arial Black" panose="020B0A04020102020204" pitchFamily="34" charset="0"/>
              </a:rPr>
              <a:t># </a:t>
            </a:r>
            <a:r>
              <a:rPr lang="uk-UA" sz="2000" dirty="0" err="1">
                <a:solidFill>
                  <a:schemeClr val="bg1"/>
                </a:solidFill>
                <a:latin typeface="Arial Black" panose="020B0A04020102020204" pitchFamily="34" charset="0"/>
              </a:rPr>
              <a:t>соціальні_послуги</a:t>
            </a: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), надавачів соціальних послуг</a:t>
            </a:r>
            <a:endParaRPr lang="uk-UA" sz="9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«Ярмарок соціальних послуг» (червень 2025 року)</a:t>
            </a:r>
            <a:endParaRPr lang="uk-UA" sz="8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Участь в </a:t>
            </a:r>
            <a:r>
              <a:rPr lang="uk-UA" sz="2000" dirty="0" err="1">
                <a:solidFill>
                  <a:schemeClr val="bg1"/>
                </a:solidFill>
                <a:latin typeface="Arial Black" panose="020B0A04020102020204" pitchFamily="34" charset="0"/>
              </a:rPr>
              <a:t>урбаністично</a:t>
            </a: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-культурному фестивалі «Майстерня міста Житомир»</a:t>
            </a:r>
            <a:endParaRPr lang="uk-UA" sz="8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Інформаційні зустрічі з мешканцями громади, громадськими та благодійними організаціями</a:t>
            </a:r>
            <a:endParaRPr lang="uk-UA" sz="8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«Майданчик соціального діалогу» в «Прозорому офісі»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Інформування громадян в  «Прозорому офісі»</a:t>
            </a:r>
            <a:endParaRPr lang="uk-UA" sz="8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Телефон «гарячої лінії» </a:t>
            </a:r>
            <a:r>
              <a:rPr lang="uk-UA" sz="2000" b="1" dirty="0">
                <a:solidFill>
                  <a:srgbClr val="D87012"/>
                </a:solidFill>
                <a:latin typeface="Arial Black" panose="020B0A04020102020204" pitchFamily="34" charset="0"/>
              </a:rPr>
              <a:t>0500226967</a:t>
            </a: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CEC09E9C-239B-1077-8A5F-CB5652C6DA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93197B22-1695-8CCB-493C-5F7A0EE098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673304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2000" y="2398694"/>
            <a:ext cx="11268000" cy="224676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діти у віці: </a:t>
            </a:r>
            <a:b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</a:b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від 0 до 1 року -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1 838</a:t>
            </a:r>
            <a:b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</a:b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1 - 2 років -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4 045</a:t>
            </a:r>
            <a:b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</a:b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3 - 5 років -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7 625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діти молодшого віку (6 - 10 років) -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15 618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діти середнього шкільного віку (11-15 років) -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14 655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діти старшого шкільного віку (16 -17 років) -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5 758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81336" y="4953239"/>
            <a:ext cx="7548664" cy="132343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особи у віці 14-35 років -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70 312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особи працездатного віку (18-59 років) -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154 533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особи у віці 60-79 років -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50 514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особи у віці 80 років і старше –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8 651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776000" y="720000"/>
            <a:ext cx="8640000" cy="138499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ОСНОВНІ ТЕНДЕНЦІЇ </a:t>
            </a:r>
          </a:p>
          <a:p>
            <a:pPr algn="ctr">
              <a:defRPr/>
            </a:pPr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СОЦІАЛЬНО-ДЕМОГРАФІЧНИХ ПРОЦЕСІВ В ГРОМАДІ</a:t>
            </a: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53BEE895-9913-0336-2A77-EB4BBD60C2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46CA4B30-0A84-1568-8DEF-20D7CD8648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5068684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Блок-схема: процесс 12"/>
          <p:cNvSpPr/>
          <p:nvPr/>
        </p:nvSpPr>
        <p:spPr>
          <a:xfrm>
            <a:off x="2617178" y="3781496"/>
            <a:ext cx="1323644" cy="853626"/>
          </a:xfrm>
          <a:prstGeom prst="flowChartProcess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162</a:t>
            </a:r>
            <a:endParaRPr lang="ru-RU" sz="24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43391" y="757373"/>
            <a:ext cx="8725711" cy="147963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uk-UA" sz="28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ЖИТОМИРСЬКИЙ МІСЬКИЙ ТЕРИТОРІАЛЬНИЙ ЦЕНТР СОЦІАЛЬНОГО ОБСЛУГОВУВАННЯ (НАДАННЯ СОЦІАЛЬНИХ ПОСЛУГ) ЖМР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62001" y="2739380"/>
            <a:ext cx="5634000" cy="659224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40824" y="5140072"/>
            <a:ext cx="2155177" cy="561540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чоловіків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11</a:t>
            </a:r>
            <a:endParaRPr lang="ru-RU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2000" y="5140072"/>
            <a:ext cx="2155179" cy="561540"/>
          </a:xfrm>
          <a:prstGeom prst="roundRect">
            <a:avLst/>
          </a:prstGeom>
          <a:solidFill>
            <a:srgbClr val="D870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жінок </a:t>
            </a: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151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2000" y="2835430"/>
            <a:ext cx="5634001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загальна чисельність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304667"/>
              </p:ext>
            </p:extLst>
          </p:nvPr>
        </p:nvGraphicFramePr>
        <p:xfrm>
          <a:off x="6342056" y="2746790"/>
          <a:ext cx="5511060" cy="3827524"/>
        </p:xfrm>
        <a:graphic>
          <a:graphicData uri="http://schemas.openxmlformats.org/drawingml/2006/table">
            <a:tbl>
              <a:tblPr firstRow="1" bandRow="1">
                <a:effectLst/>
                <a:tableStyleId>{21E4AEA4-8DFA-4A89-87EB-49C32662AFE0}</a:tableStyleId>
              </a:tblPr>
              <a:tblGrid>
                <a:gridCol w="3235052">
                  <a:extLst>
                    <a:ext uri="{9D8B030D-6E8A-4147-A177-3AD203B41FA5}">
                      <a16:colId xmlns:a16="http://schemas.microsoft.com/office/drawing/2014/main" val="3851799907"/>
                    </a:ext>
                  </a:extLst>
                </a:gridCol>
                <a:gridCol w="680198">
                  <a:extLst>
                    <a:ext uri="{9D8B030D-6E8A-4147-A177-3AD203B41FA5}">
                      <a16:colId xmlns:a16="http://schemas.microsoft.com/office/drawing/2014/main" val="3588874012"/>
                    </a:ext>
                  </a:extLst>
                </a:gridCol>
                <a:gridCol w="933990">
                  <a:extLst>
                    <a:ext uri="{9D8B030D-6E8A-4147-A177-3AD203B41FA5}">
                      <a16:colId xmlns:a16="http://schemas.microsoft.com/office/drawing/2014/main" val="2792263201"/>
                    </a:ext>
                  </a:extLst>
                </a:gridCol>
                <a:gridCol w="661820">
                  <a:extLst>
                    <a:ext uri="{9D8B030D-6E8A-4147-A177-3AD203B41FA5}">
                      <a16:colId xmlns:a16="http://schemas.microsoft.com/office/drawing/2014/main" val="1052869414"/>
                    </a:ext>
                  </a:extLst>
                </a:gridCol>
              </a:tblGrid>
              <a:tr h="982193">
                <a:tc gridSpan="4">
                  <a:txBody>
                    <a:bodyPr/>
                    <a:lstStyle/>
                    <a:p>
                      <a:pPr algn="ctr"/>
                      <a:r>
                        <a:rPr lang="uk-UA" sz="24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фахівці, які надають соціальні послуги</a:t>
                      </a:r>
                    </a:p>
                    <a:p>
                      <a:pPr algn="ctr"/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901303687"/>
                  </a:ext>
                </a:extLst>
              </a:tr>
              <a:tr h="337629">
                <a:tc rowSpan="2">
                  <a:txBody>
                    <a:bodyPr/>
                    <a:lstStyle/>
                    <a:p>
                      <a:r>
                        <a:rPr lang="uk-UA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соціальні робітники</a:t>
                      </a:r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122 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122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467553"/>
                  </a:ext>
                </a:extLst>
              </a:tr>
              <a:tr h="3532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чол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2052569"/>
                  </a:ext>
                </a:extLst>
              </a:tr>
              <a:tr h="371606">
                <a:tc rowSpan="2">
                  <a:txBody>
                    <a:bodyPr/>
                    <a:lstStyle/>
                    <a:p>
                      <a:r>
                        <a:rPr lang="uk-UA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соціальні працівники</a:t>
                      </a:r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8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8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865278"/>
                  </a:ext>
                </a:extLst>
              </a:tr>
              <a:tr h="3376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чол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2116900"/>
                  </a:ext>
                </a:extLst>
              </a:tr>
              <a:tr h="371606">
                <a:tc rowSpan="2">
                  <a:txBody>
                    <a:bodyPr/>
                    <a:lstStyle/>
                    <a:p>
                      <a:r>
                        <a:rPr lang="uk-UA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ФСР</a:t>
                      </a:r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1 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жол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552729"/>
                  </a:ext>
                </a:extLst>
              </a:tr>
              <a:tr h="3983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чол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3866546"/>
                  </a:ext>
                </a:extLst>
              </a:tr>
              <a:tr h="337629">
                <a:tc rowSpan="2">
                  <a:txBody>
                    <a:bodyPr/>
                    <a:lstStyle/>
                    <a:p>
                      <a:r>
                        <a:rPr lang="uk-UA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психолог</a:t>
                      </a:r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799954"/>
                  </a:ext>
                </a:extLst>
              </a:tr>
              <a:tr h="3376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чол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213331"/>
                  </a:ext>
                </a:extLst>
              </a:tr>
            </a:tbl>
          </a:graphicData>
        </a:graphic>
      </p:graphicFrame>
      <p:pic>
        <p:nvPicPr>
          <p:cNvPr id="3" name="Рисунок 4">
            <a:extLst>
              <a:ext uri="{FF2B5EF4-FFF2-40B4-BE49-F238E27FC236}">
                <a16:creationId xmlns:a16="http://schemas.microsoft.com/office/drawing/2014/main" id="{2E532749-56FC-3C09-F599-5AEB50D47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8">
            <a:extLst>
              <a:ext uri="{FF2B5EF4-FFF2-40B4-BE49-F238E27FC236}">
                <a16:creationId xmlns:a16="http://schemas.microsoft.com/office/drawing/2014/main" id="{A69DEF8E-F1FA-9829-4569-CCC743F998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5F924-6172-3685-C6C9-14BE7C199C80}"/>
              </a:ext>
            </a:extLst>
          </p:cNvPr>
          <p:cNvSpPr txBox="1"/>
          <p:nvPr/>
        </p:nvSpPr>
        <p:spPr>
          <a:xfrm>
            <a:off x="1596000" y="720000"/>
            <a:ext cx="9000000" cy="1200329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ЖИТОМИРСЬКИЙ МІСЬКИЙ ТЕРИТОРІАЛЬНИЙ ЦЕНТР СОЦІАЛЬНОГО ОБСЛУГОВУВАННЯ (НАДАННЯ СОЦІАЛЬНИХ ПОСЛУГ) ЖМР </a:t>
            </a:r>
          </a:p>
        </p:txBody>
      </p:sp>
      <p:cxnSp>
        <p:nvCxnSpPr>
          <p:cNvPr id="7" name="Elbow Connector 6">
            <a:extLst>
              <a:ext uri="{FF2B5EF4-FFF2-40B4-BE49-F238E27FC236}">
                <a16:creationId xmlns:a16="http://schemas.microsoft.com/office/drawing/2014/main" id="{79BD19A3-F6FE-C7D8-CC2A-6C69777D6243}"/>
              </a:ext>
            </a:extLst>
          </p:cNvPr>
          <p:cNvCxnSpPr>
            <a:stCxn id="13" idx="1"/>
            <a:endCxn id="15" idx="0"/>
          </p:cNvCxnSpPr>
          <p:nvPr/>
        </p:nvCxnSpPr>
        <p:spPr>
          <a:xfrm rot="10800000" flipV="1">
            <a:off x="1539590" y="4208308"/>
            <a:ext cx="1077588" cy="93176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>
            <a:extLst>
              <a:ext uri="{FF2B5EF4-FFF2-40B4-BE49-F238E27FC236}">
                <a16:creationId xmlns:a16="http://schemas.microsoft.com/office/drawing/2014/main" id="{594D59A9-417E-4D60-98B6-9774D2A094EF}"/>
              </a:ext>
            </a:extLst>
          </p:cNvPr>
          <p:cNvCxnSpPr>
            <a:cxnSpLocks/>
            <a:stCxn id="13" idx="3"/>
            <a:endCxn id="14" idx="0"/>
          </p:cNvCxnSpPr>
          <p:nvPr/>
        </p:nvCxnSpPr>
        <p:spPr>
          <a:xfrm>
            <a:off x="3940822" y="4208309"/>
            <a:ext cx="1077591" cy="93176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32595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F54928F-057F-F12D-63B1-6C734C913134}"/>
              </a:ext>
            </a:extLst>
          </p:cNvPr>
          <p:cNvSpPr txBox="1">
            <a:spLocks/>
          </p:cNvSpPr>
          <p:nvPr/>
        </p:nvSpPr>
        <p:spPr>
          <a:xfrm>
            <a:off x="1579123" y="873580"/>
            <a:ext cx="9000000" cy="523220"/>
          </a:xfrm>
          <a:prstGeom prst="rect">
            <a:avLst/>
          </a:prstGeom>
          <a:effectLst/>
        </p:spPr>
        <p:txBody>
          <a:bodyPr anchor="ctr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ПЕРЕЛІК СОЦІАЛЬНИХ ПОСЛУГ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200030"/>
              </p:ext>
            </p:extLst>
          </p:nvPr>
        </p:nvGraphicFramePr>
        <p:xfrm>
          <a:off x="462000" y="1980000"/>
          <a:ext cx="11268000" cy="4756155"/>
        </p:xfrm>
        <a:graphic>
          <a:graphicData uri="http://schemas.openxmlformats.org/drawingml/2006/table">
            <a:tbl>
              <a:tblPr firstRow="1" bandRow="1">
                <a:effectLst/>
                <a:tableStyleId>{21E4AEA4-8DFA-4A89-87EB-49C32662AFE0}</a:tableStyleId>
              </a:tblPr>
              <a:tblGrid>
                <a:gridCol w="7521438">
                  <a:extLst>
                    <a:ext uri="{9D8B030D-6E8A-4147-A177-3AD203B41FA5}">
                      <a16:colId xmlns:a16="http://schemas.microsoft.com/office/drawing/2014/main" val="3851799907"/>
                    </a:ext>
                  </a:extLst>
                </a:gridCol>
                <a:gridCol w="1387266">
                  <a:extLst>
                    <a:ext uri="{9D8B030D-6E8A-4147-A177-3AD203B41FA5}">
                      <a16:colId xmlns:a16="http://schemas.microsoft.com/office/drawing/2014/main" val="3588874012"/>
                    </a:ext>
                  </a:extLst>
                </a:gridCol>
                <a:gridCol w="1104150">
                  <a:extLst>
                    <a:ext uri="{9D8B030D-6E8A-4147-A177-3AD203B41FA5}">
                      <a16:colId xmlns:a16="http://schemas.microsoft.com/office/drawing/2014/main" val="2792263201"/>
                    </a:ext>
                  </a:extLst>
                </a:gridCol>
                <a:gridCol w="1255146">
                  <a:extLst>
                    <a:ext uri="{9D8B030D-6E8A-4147-A177-3AD203B41FA5}">
                      <a16:colId xmlns:a16="http://schemas.microsoft.com/office/drawing/2014/main" val="1052869414"/>
                    </a:ext>
                  </a:extLst>
                </a:gridCol>
              </a:tblGrid>
              <a:tr h="705177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>
                          <a:effectLst/>
                          <a:latin typeface="Arial Black" panose="020B0A04020102020204" pitchFamily="34" charset="0"/>
                        </a:rPr>
                        <a:t>СОЦІАЛЬНІ</a:t>
                      </a:r>
                      <a:r>
                        <a:rPr lang="uk-UA" sz="2000" baseline="0" dirty="0"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uk-UA" sz="2000" dirty="0">
                          <a:effectLst/>
                          <a:latin typeface="Arial Black" panose="020B0A04020102020204" pitchFamily="34" charset="0"/>
                        </a:rPr>
                        <a:t>ПОСЛУГИ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кількість отримувачів соціальних послуг</a:t>
                      </a:r>
                      <a:endParaRPr lang="ru-RU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54664819"/>
                  </a:ext>
                </a:extLst>
              </a:tr>
              <a:tr h="558534"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загальна кількість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ЧОЛ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223843"/>
                  </a:ext>
                </a:extLst>
              </a:tr>
              <a:tr h="378785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Інформування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337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254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83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467553"/>
                  </a:ext>
                </a:extLst>
              </a:tr>
              <a:tr h="359337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Догляд вдома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1 818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1 450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368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865278"/>
                  </a:ext>
                </a:extLst>
              </a:tr>
              <a:tr h="334265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Соціальна адаптація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1 701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 1344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357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552729"/>
                  </a:ext>
                </a:extLst>
              </a:tr>
              <a:tr h="323362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Натуральна допомога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4 349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3 467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882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5504348"/>
                  </a:ext>
                </a:extLst>
              </a:tr>
              <a:tr h="323362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Транспортна послуга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203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139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64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593225"/>
                  </a:ext>
                </a:extLst>
              </a:tr>
              <a:tr h="911268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Фізичний супровід осіб, які мають порушення опорно-рухового апарату та пересуваються на кріслах колісних, з інтелектуальними, сенсорними, фізичними, моторними, психічними та поведінковими порушеннями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26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16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10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8244696"/>
                  </a:ext>
                </a:extLst>
              </a:tr>
              <a:tr h="254740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Екстрене (кризове) втручання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0821706"/>
                  </a:ext>
                </a:extLst>
              </a:tr>
              <a:tr h="447762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ВСЬОГО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8 434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6 670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1 764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0039712"/>
                  </a:ext>
                </a:extLst>
              </a:tr>
            </a:tbl>
          </a:graphicData>
        </a:graphic>
      </p:graphicFrame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628B4521-2DA4-E09C-D5C1-48EB0CEA56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491AB503-B682-3FC0-F951-F2D95A9CF9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9083622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145325"/>
              </p:ext>
            </p:extLst>
          </p:nvPr>
        </p:nvGraphicFramePr>
        <p:xfrm>
          <a:off x="462000" y="1980000"/>
          <a:ext cx="11268001" cy="4428470"/>
        </p:xfrm>
        <a:graphic>
          <a:graphicData uri="http://schemas.openxmlformats.org/drawingml/2006/table">
            <a:tbl>
              <a:tblPr firstRow="1" bandRow="1">
                <a:effectLst/>
                <a:tableStyleId>{21E4AEA4-8DFA-4A89-87EB-49C32662AFE0}</a:tableStyleId>
              </a:tblPr>
              <a:tblGrid>
                <a:gridCol w="7521438">
                  <a:extLst>
                    <a:ext uri="{9D8B030D-6E8A-4147-A177-3AD203B41FA5}">
                      <a16:colId xmlns:a16="http://schemas.microsoft.com/office/drawing/2014/main" val="3851799907"/>
                    </a:ext>
                  </a:extLst>
                </a:gridCol>
                <a:gridCol w="1387266">
                  <a:extLst>
                    <a:ext uri="{9D8B030D-6E8A-4147-A177-3AD203B41FA5}">
                      <a16:colId xmlns:a16="http://schemas.microsoft.com/office/drawing/2014/main" val="3588874012"/>
                    </a:ext>
                  </a:extLst>
                </a:gridCol>
                <a:gridCol w="1104151">
                  <a:extLst>
                    <a:ext uri="{9D8B030D-6E8A-4147-A177-3AD203B41FA5}">
                      <a16:colId xmlns:a16="http://schemas.microsoft.com/office/drawing/2014/main" val="2792263201"/>
                    </a:ext>
                  </a:extLst>
                </a:gridCol>
                <a:gridCol w="1255146">
                  <a:extLst>
                    <a:ext uri="{9D8B030D-6E8A-4147-A177-3AD203B41FA5}">
                      <a16:colId xmlns:a16="http://schemas.microsoft.com/office/drawing/2014/main" val="1052869414"/>
                    </a:ext>
                  </a:extLst>
                </a:gridCol>
              </a:tblGrid>
              <a:tr h="751060">
                <a:tc row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СОЦІАЛЬНІ ПОСЛУГИ НАДАЮТЬСЯ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>
                          <a:effectLst/>
                          <a:latin typeface="Arial Black" panose="020B0A04020102020204" pitchFamily="34" charset="0"/>
                        </a:rPr>
                        <a:t>кількість отримувачів соціальних послуг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54664819"/>
                  </a:ext>
                </a:extLst>
              </a:tr>
              <a:tr h="576749"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загальна кількість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ЧОЛ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223843"/>
                  </a:ext>
                </a:extLst>
              </a:tr>
              <a:tr h="725178">
                <a:tc>
                  <a:txBody>
                    <a:bodyPr/>
                    <a:lstStyle/>
                    <a:p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за рахунок коштів місцевого бюджету</a:t>
                      </a: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4 629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3 687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942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467553"/>
                  </a:ext>
                </a:extLst>
              </a:tr>
              <a:tr h="725178">
                <a:tc>
                  <a:txBody>
                    <a:bodyPr/>
                    <a:lstStyle/>
                    <a:p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з установленням диференційованої плати</a:t>
                      </a: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21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19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865278"/>
                  </a:ext>
                </a:extLst>
              </a:tr>
              <a:tr h="1073271">
                <a:tc>
                  <a:txBody>
                    <a:bodyPr/>
                    <a:lstStyle/>
                    <a:p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за рахунок отримувачів соціальних послуг або третіх осіб</a:t>
                      </a: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4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   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552729"/>
                  </a:ext>
                </a:extLst>
              </a:tr>
              <a:tr h="476897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ВСЬОГО</a:t>
                      </a:r>
                      <a:endParaRPr lang="ru-RU" sz="2400" b="1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4 654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3 708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946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0039712"/>
                  </a:ext>
                </a:extLst>
              </a:tr>
            </a:tbl>
          </a:graphicData>
        </a:graphic>
      </p:graphicFrame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5E4CCA33-8122-6F08-4CE8-2CD859B3BF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B1F4AEEE-519C-8DD1-76C1-0A3B1DBB44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9906840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EE98220-EB14-65C4-9101-F0BB981C8D44}"/>
              </a:ext>
            </a:extLst>
          </p:cNvPr>
          <p:cNvSpPr txBox="1"/>
          <p:nvPr/>
        </p:nvSpPr>
        <p:spPr>
          <a:xfrm>
            <a:off x="1595998" y="721557"/>
            <a:ext cx="9000000" cy="830997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ЖИТОМИРСЬКИЙ МІСЬКИЙ ЦЕНТР </a:t>
            </a:r>
          </a:p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СОЦІАЛЬНИХ СЛУЖБ МІСЬКОЇ РАДИ</a:t>
            </a:r>
            <a:endParaRPr lang="uk-UA" sz="24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1999" y="2374318"/>
            <a:ext cx="5634000" cy="108253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загальна чисельність </a:t>
            </a:r>
            <a:endParaRPr lang="en-US" sz="24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418553"/>
              </p:ext>
            </p:extLst>
          </p:nvPr>
        </p:nvGraphicFramePr>
        <p:xfrm>
          <a:off x="6607033" y="2369653"/>
          <a:ext cx="5122967" cy="3696463"/>
        </p:xfrm>
        <a:graphic>
          <a:graphicData uri="http://schemas.openxmlformats.org/drawingml/2006/table">
            <a:tbl>
              <a:tblPr firstRow="1" bandRow="1">
                <a:effectLst/>
                <a:tableStyleId>{21E4AEA4-8DFA-4A89-87EB-49C32662AFE0}</a:tableStyleId>
              </a:tblPr>
              <a:tblGrid>
                <a:gridCol w="3187130">
                  <a:extLst>
                    <a:ext uri="{9D8B030D-6E8A-4147-A177-3AD203B41FA5}">
                      <a16:colId xmlns:a16="http://schemas.microsoft.com/office/drawing/2014/main" val="3851799907"/>
                    </a:ext>
                  </a:extLst>
                </a:gridCol>
                <a:gridCol w="656158">
                  <a:extLst>
                    <a:ext uri="{9D8B030D-6E8A-4147-A177-3AD203B41FA5}">
                      <a16:colId xmlns:a16="http://schemas.microsoft.com/office/drawing/2014/main" val="3588874012"/>
                    </a:ext>
                  </a:extLst>
                </a:gridCol>
                <a:gridCol w="664465">
                  <a:extLst>
                    <a:ext uri="{9D8B030D-6E8A-4147-A177-3AD203B41FA5}">
                      <a16:colId xmlns:a16="http://schemas.microsoft.com/office/drawing/2014/main" val="2792263201"/>
                    </a:ext>
                  </a:extLst>
                </a:gridCol>
                <a:gridCol w="615214">
                  <a:extLst>
                    <a:ext uri="{9D8B030D-6E8A-4147-A177-3AD203B41FA5}">
                      <a16:colId xmlns:a16="http://schemas.microsoft.com/office/drawing/2014/main" val="1052869414"/>
                    </a:ext>
                  </a:extLst>
                </a:gridCol>
              </a:tblGrid>
              <a:tr h="1026884">
                <a:tc gridSpan="4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фахівці, які надають соціальні послуги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262026941"/>
                  </a:ext>
                </a:extLst>
              </a:tr>
              <a:tr h="460463">
                <a:tc rowSpan="2">
                  <a:txBody>
                    <a:bodyPr/>
                    <a:lstStyle/>
                    <a:p>
                      <a:r>
                        <a:rPr lang="uk-UA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соціальні працівники</a:t>
                      </a:r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4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4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865278"/>
                  </a:ext>
                </a:extLst>
              </a:tr>
              <a:tr h="4183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чол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2116900"/>
                  </a:ext>
                </a:extLst>
              </a:tr>
              <a:tr h="460463">
                <a:tc rowSpan="2">
                  <a:txBody>
                    <a:bodyPr/>
                    <a:lstStyle/>
                    <a:p>
                      <a:r>
                        <a:rPr lang="uk-UA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ФСР</a:t>
                      </a:r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21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17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552729"/>
                  </a:ext>
                </a:extLst>
              </a:tr>
              <a:tr h="4935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чол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4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3866546"/>
                  </a:ext>
                </a:extLst>
              </a:tr>
              <a:tr h="418361">
                <a:tc rowSpan="2">
                  <a:txBody>
                    <a:bodyPr/>
                    <a:lstStyle/>
                    <a:p>
                      <a:r>
                        <a:rPr lang="uk-UA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психологи</a:t>
                      </a:r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799954"/>
                  </a:ext>
                </a:extLst>
              </a:tr>
              <a:tr h="4183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чол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213331"/>
                  </a:ext>
                </a:extLst>
              </a:tr>
            </a:tbl>
          </a:graphicData>
        </a:graphic>
      </p:graphicFrame>
      <p:pic>
        <p:nvPicPr>
          <p:cNvPr id="3" name="Рисунок 4">
            <a:extLst>
              <a:ext uri="{FF2B5EF4-FFF2-40B4-BE49-F238E27FC236}">
                <a16:creationId xmlns:a16="http://schemas.microsoft.com/office/drawing/2014/main" id="{85C730E9-01DE-AC98-3094-85DEB9A98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8">
            <a:extLst>
              <a:ext uri="{FF2B5EF4-FFF2-40B4-BE49-F238E27FC236}">
                <a16:creationId xmlns:a16="http://schemas.microsoft.com/office/drawing/2014/main" id="{86775704-8F84-6E01-1ECB-B59A538CC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6" name="Блок-схема: процесс 12">
            <a:extLst>
              <a:ext uri="{FF2B5EF4-FFF2-40B4-BE49-F238E27FC236}">
                <a16:creationId xmlns:a16="http://schemas.microsoft.com/office/drawing/2014/main" id="{24A76A53-122A-1DC7-4C9E-33E3F4B170C0}"/>
              </a:ext>
            </a:extLst>
          </p:cNvPr>
          <p:cNvSpPr/>
          <p:nvPr/>
        </p:nvSpPr>
        <p:spPr>
          <a:xfrm>
            <a:off x="2626640" y="3791071"/>
            <a:ext cx="1323644" cy="853626"/>
          </a:xfrm>
          <a:prstGeom prst="flowChartProcess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39</a:t>
            </a:r>
            <a:endParaRPr lang="ru-RU" sz="24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Скругленный прямоугольник 13">
            <a:extLst>
              <a:ext uri="{FF2B5EF4-FFF2-40B4-BE49-F238E27FC236}">
                <a16:creationId xmlns:a16="http://schemas.microsoft.com/office/drawing/2014/main" id="{FB7EFCED-998A-A77F-3812-3E3244AD0B11}"/>
              </a:ext>
            </a:extLst>
          </p:cNvPr>
          <p:cNvSpPr/>
          <p:nvPr/>
        </p:nvSpPr>
        <p:spPr>
          <a:xfrm>
            <a:off x="3950284" y="5176831"/>
            <a:ext cx="2155177" cy="561540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чоловіків </a:t>
            </a:r>
            <a:r>
              <a:rPr lang="en-US" sz="2000" dirty="0">
                <a:solidFill>
                  <a:srgbClr val="D87012"/>
                </a:solidFill>
                <a:latin typeface="Arial Black" panose="020B0A04020102020204" pitchFamily="34" charset="0"/>
              </a:rPr>
              <a:t>7</a:t>
            </a:r>
          </a:p>
        </p:txBody>
      </p:sp>
      <p:sp>
        <p:nvSpPr>
          <p:cNvPr id="8" name="Скругленный прямоугольник 14">
            <a:extLst>
              <a:ext uri="{FF2B5EF4-FFF2-40B4-BE49-F238E27FC236}">
                <a16:creationId xmlns:a16="http://schemas.microsoft.com/office/drawing/2014/main" id="{76A1B127-B511-8A23-F237-D24D1BD01004}"/>
              </a:ext>
            </a:extLst>
          </p:cNvPr>
          <p:cNvSpPr/>
          <p:nvPr/>
        </p:nvSpPr>
        <p:spPr>
          <a:xfrm>
            <a:off x="518410" y="5176831"/>
            <a:ext cx="2155179" cy="561540"/>
          </a:xfrm>
          <a:prstGeom prst="roundRect">
            <a:avLst/>
          </a:prstGeom>
          <a:solidFill>
            <a:srgbClr val="D870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жінок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3</a:t>
            </a: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2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9" name="Elbow Connector 8">
            <a:extLst>
              <a:ext uri="{FF2B5EF4-FFF2-40B4-BE49-F238E27FC236}">
                <a16:creationId xmlns:a16="http://schemas.microsoft.com/office/drawing/2014/main" id="{C58A983B-7BF0-5FC4-8246-A6FF46866EDE}"/>
              </a:ext>
            </a:extLst>
          </p:cNvPr>
          <p:cNvCxnSpPr>
            <a:stCxn id="6" idx="1"/>
            <a:endCxn id="8" idx="0"/>
          </p:cNvCxnSpPr>
          <p:nvPr/>
        </p:nvCxnSpPr>
        <p:spPr>
          <a:xfrm rot="10800000" flipV="1">
            <a:off x="1596000" y="4217883"/>
            <a:ext cx="1030640" cy="958947"/>
          </a:xfrm>
          <a:prstGeom prst="bentConnector2">
            <a:avLst/>
          </a:prstGeom>
          <a:ln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>
            <a:extLst>
              <a:ext uri="{FF2B5EF4-FFF2-40B4-BE49-F238E27FC236}">
                <a16:creationId xmlns:a16="http://schemas.microsoft.com/office/drawing/2014/main" id="{7227B88A-1BC5-8AB2-B23A-0519B7F13C82}"/>
              </a:ext>
            </a:extLst>
          </p:cNvPr>
          <p:cNvCxnSpPr>
            <a:cxnSpLocks/>
            <a:stCxn id="6" idx="3"/>
            <a:endCxn id="7" idx="0"/>
          </p:cNvCxnSpPr>
          <p:nvPr/>
        </p:nvCxnSpPr>
        <p:spPr>
          <a:xfrm>
            <a:off x="3950284" y="4217884"/>
            <a:ext cx="1077589" cy="958947"/>
          </a:xfrm>
          <a:prstGeom prst="bentConnector2">
            <a:avLst/>
          </a:prstGeom>
          <a:ln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1998" y="6278894"/>
            <a:ext cx="11268001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всі послуги надаються за рахунок місцевого бюджету</a:t>
            </a:r>
            <a:endParaRPr lang="ru-RU" dirty="0">
              <a:solidFill>
                <a:srgbClr val="D8701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89010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291A9F2F-3BF1-FFC5-D170-CF0D6FA354B8}"/>
              </a:ext>
            </a:extLst>
          </p:cNvPr>
          <p:cNvSpPr txBox="1">
            <a:spLocks/>
          </p:cNvSpPr>
          <p:nvPr/>
        </p:nvSpPr>
        <p:spPr>
          <a:xfrm>
            <a:off x="1842639" y="720000"/>
            <a:ext cx="8514886" cy="831600"/>
          </a:xfrm>
          <a:prstGeom prst="rect">
            <a:avLst/>
          </a:prstGeom>
          <a:effectLst/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ПЕРЕЛІК СОЦІАЛЬНИХ ПОСЛУГ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390050"/>
              </p:ext>
            </p:extLst>
          </p:nvPr>
        </p:nvGraphicFramePr>
        <p:xfrm>
          <a:off x="462000" y="1689537"/>
          <a:ext cx="11268001" cy="4846278"/>
        </p:xfrm>
        <a:graphic>
          <a:graphicData uri="http://schemas.openxmlformats.org/drawingml/2006/table">
            <a:tbl>
              <a:tblPr firstRow="1" bandRow="1">
                <a:effectLst/>
                <a:tableStyleId>{21E4AEA4-8DFA-4A89-87EB-49C32662AFE0}</a:tableStyleId>
              </a:tblPr>
              <a:tblGrid>
                <a:gridCol w="7754528">
                  <a:extLst>
                    <a:ext uri="{9D8B030D-6E8A-4147-A177-3AD203B41FA5}">
                      <a16:colId xmlns:a16="http://schemas.microsoft.com/office/drawing/2014/main" val="3851799907"/>
                    </a:ext>
                  </a:extLst>
                </a:gridCol>
                <a:gridCol w="1154176">
                  <a:extLst>
                    <a:ext uri="{9D8B030D-6E8A-4147-A177-3AD203B41FA5}">
                      <a16:colId xmlns:a16="http://schemas.microsoft.com/office/drawing/2014/main" val="3588874012"/>
                    </a:ext>
                  </a:extLst>
                </a:gridCol>
                <a:gridCol w="1104151">
                  <a:extLst>
                    <a:ext uri="{9D8B030D-6E8A-4147-A177-3AD203B41FA5}">
                      <a16:colId xmlns:a16="http://schemas.microsoft.com/office/drawing/2014/main" val="2792263201"/>
                    </a:ext>
                  </a:extLst>
                </a:gridCol>
                <a:gridCol w="1255146">
                  <a:extLst>
                    <a:ext uri="{9D8B030D-6E8A-4147-A177-3AD203B41FA5}">
                      <a16:colId xmlns:a16="http://schemas.microsoft.com/office/drawing/2014/main" val="1052869414"/>
                    </a:ext>
                  </a:extLst>
                </a:gridCol>
              </a:tblGrid>
              <a:tr h="624897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>
                          <a:effectLst/>
                          <a:latin typeface="Arial Black" panose="020B0A04020102020204" pitchFamily="34" charset="0"/>
                        </a:rPr>
                        <a:t>СОЦІАЛЬНІ ПОСЛУГИ</a:t>
                      </a:r>
                      <a:endParaRPr lang="ru-RU" sz="2400" dirty="0"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dirty="0">
                          <a:effectLst/>
                          <a:latin typeface="Arial Black" panose="020B0A04020102020204" pitchFamily="34" charset="0"/>
                        </a:rPr>
                        <a:t>кількість отримувачів соціальних послуг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54664819"/>
                  </a:ext>
                </a:extLst>
              </a:tr>
              <a:tr h="297852"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 err="1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заг</a:t>
                      </a:r>
                      <a:r>
                        <a:rPr lang="uk-UA" sz="1600" b="1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. к-ть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ЧОЛ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223843"/>
                  </a:ext>
                </a:extLst>
              </a:tr>
              <a:tr h="270775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Інформування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1 349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697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652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467553"/>
                  </a:ext>
                </a:extLst>
              </a:tr>
              <a:tr h="270775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Консультування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1 336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946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390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865278"/>
                  </a:ext>
                </a:extLst>
              </a:tr>
              <a:tr h="270775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Натуральна допомога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190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102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88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552729"/>
                  </a:ext>
                </a:extLst>
              </a:tr>
              <a:tr h="270775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Соціальний супровід сімей в СЖО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116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106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5504348"/>
                  </a:ext>
                </a:extLst>
              </a:tr>
              <a:tr h="460303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Соціальний супровід сімей, в яких виховуються діти-сироти, діти, позбавленні батьківського піклування 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93 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92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593225"/>
                  </a:ext>
                </a:extLst>
              </a:tr>
              <a:tr h="270775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Соціальна адаптація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8244696"/>
                  </a:ext>
                </a:extLst>
              </a:tr>
              <a:tr h="270775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Представництво інтересів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96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67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29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1386391"/>
                  </a:ext>
                </a:extLst>
              </a:tr>
              <a:tr h="270775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Екстрене (кризове) втручання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13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13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554434"/>
                  </a:ext>
                </a:extLst>
              </a:tr>
              <a:tr h="270775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Соціальна профілактика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4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7220352"/>
                  </a:ext>
                </a:extLst>
              </a:tr>
              <a:tr h="460294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Соціальна інтеграція та реінтеграція, посередництво, медіація, соціальна адаптація ветеранів війни та членів їхніх</a:t>
                      </a:r>
                      <a:r>
                        <a:rPr lang="uk-UA" sz="14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сімей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1228748"/>
                  </a:ext>
                </a:extLst>
              </a:tr>
              <a:tr h="352007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ВСЬОГО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3 198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2 025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1 173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0039712"/>
                  </a:ext>
                </a:extLst>
              </a:tr>
            </a:tbl>
          </a:graphicData>
        </a:graphic>
      </p:graphicFrame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29F50F73-8FDF-E925-47A1-F0DD929175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9224095E-0E77-A9D8-1F4A-00DCB0C34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78500762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id="{AD2B4DFD-9A1E-6B39-F17F-108AD7EA0CB8}"/>
              </a:ext>
            </a:extLst>
          </p:cNvPr>
          <p:cNvSpPr/>
          <p:nvPr/>
        </p:nvSpPr>
        <p:spPr>
          <a:xfrm>
            <a:off x="462000" y="2480750"/>
            <a:ext cx="5300017" cy="108253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загальна чисельність </a:t>
            </a:r>
            <a:endParaRPr lang="en-US" sz="24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7" name="Блок-схема: процесс 12">
            <a:extLst>
              <a:ext uri="{FF2B5EF4-FFF2-40B4-BE49-F238E27FC236}">
                <a16:creationId xmlns:a16="http://schemas.microsoft.com/office/drawing/2014/main" id="{76340E6E-400F-18B6-EB19-11BB6593C0BD}"/>
              </a:ext>
            </a:extLst>
          </p:cNvPr>
          <p:cNvSpPr/>
          <p:nvPr/>
        </p:nvSpPr>
        <p:spPr>
          <a:xfrm>
            <a:off x="2450186" y="4201544"/>
            <a:ext cx="1323644" cy="853626"/>
          </a:xfrm>
          <a:prstGeom prst="flowChartProcess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33</a:t>
            </a:r>
          </a:p>
        </p:txBody>
      </p:sp>
      <p:sp>
        <p:nvSpPr>
          <p:cNvPr id="8" name="Скругленный прямоугольник 13">
            <a:extLst>
              <a:ext uri="{FF2B5EF4-FFF2-40B4-BE49-F238E27FC236}">
                <a16:creationId xmlns:a16="http://schemas.microsoft.com/office/drawing/2014/main" id="{46571E90-BA55-1FEA-02A8-C6288F50836F}"/>
              </a:ext>
            </a:extLst>
          </p:cNvPr>
          <p:cNvSpPr/>
          <p:nvPr/>
        </p:nvSpPr>
        <p:spPr>
          <a:xfrm>
            <a:off x="3606840" y="5576461"/>
            <a:ext cx="2155178" cy="561540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чоловіків </a:t>
            </a:r>
            <a:r>
              <a:rPr lang="en-US" sz="2000" dirty="0">
                <a:solidFill>
                  <a:srgbClr val="D87012"/>
                </a:solidFill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9" name="Скругленный прямоугольник 14">
            <a:extLst>
              <a:ext uri="{FF2B5EF4-FFF2-40B4-BE49-F238E27FC236}">
                <a16:creationId xmlns:a16="http://schemas.microsoft.com/office/drawing/2014/main" id="{4A7EF33A-E814-64C5-5CA9-BDB593BF6137}"/>
              </a:ext>
            </a:extLst>
          </p:cNvPr>
          <p:cNvSpPr/>
          <p:nvPr/>
        </p:nvSpPr>
        <p:spPr>
          <a:xfrm>
            <a:off x="462000" y="5576461"/>
            <a:ext cx="2155179" cy="561540"/>
          </a:xfrm>
          <a:prstGeom prst="roundRect">
            <a:avLst/>
          </a:prstGeom>
          <a:solidFill>
            <a:srgbClr val="D870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жінок </a:t>
            </a: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31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17" name="Elbow Connector 16">
            <a:extLst>
              <a:ext uri="{FF2B5EF4-FFF2-40B4-BE49-F238E27FC236}">
                <a16:creationId xmlns:a16="http://schemas.microsoft.com/office/drawing/2014/main" id="{47E2262C-E68C-AEB7-6F54-9B0F26469D73}"/>
              </a:ext>
            </a:extLst>
          </p:cNvPr>
          <p:cNvCxnSpPr>
            <a:stCxn id="7" idx="1"/>
            <a:endCxn id="9" idx="0"/>
          </p:cNvCxnSpPr>
          <p:nvPr/>
        </p:nvCxnSpPr>
        <p:spPr>
          <a:xfrm rot="10800000" flipV="1">
            <a:off x="1539590" y="4628357"/>
            <a:ext cx="910596" cy="948104"/>
          </a:xfrm>
          <a:prstGeom prst="bentConnector2">
            <a:avLst/>
          </a:prstGeom>
          <a:ln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>
            <a:extLst>
              <a:ext uri="{FF2B5EF4-FFF2-40B4-BE49-F238E27FC236}">
                <a16:creationId xmlns:a16="http://schemas.microsoft.com/office/drawing/2014/main" id="{E6CF3BB8-C618-2DDE-25EF-23635F96973F}"/>
              </a:ext>
            </a:extLst>
          </p:cNvPr>
          <p:cNvCxnSpPr>
            <a:cxnSpLocks/>
            <a:stCxn id="7" idx="3"/>
            <a:endCxn id="8" idx="0"/>
          </p:cNvCxnSpPr>
          <p:nvPr/>
        </p:nvCxnSpPr>
        <p:spPr>
          <a:xfrm>
            <a:off x="3773830" y="4628357"/>
            <a:ext cx="910599" cy="948104"/>
          </a:xfrm>
          <a:prstGeom prst="bentConnector2">
            <a:avLst/>
          </a:prstGeom>
          <a:ln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CF881A94-9054-0ADB-E41D-7AB820FBEE8F}"/>
              </a:ext>
            </a:extLst>
          </p:cNvPr>
          <p:cNvSpPr txBox="1"/>
          <p:nvPr/>
        </p:nvSpPr>
        <p:spPr>
          <a:xfrm>
            <a:off x="1596001" y="1240117"/>
            <a:ext cx="9000000" cy="830997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ЦЕНТР КОМПЛЕКСНОЇ РЕАБІЛІТАЦІЇ </a:t>
            </a:r>
            <a:endParaRPr lang="en-US" sz="2400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ДЛЯ ДІТЕЙ З ІНВАЛІДНІСТЮ ЖМР</a:t>
            </a: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007285"/>
              </p:ext>
            </p:extLst>
          </p:nvPr>
        </p:nvGraphicFramePr>
        <p:xfrm>
          <a:off x="6096001" y="2480750"/>
          <a:ext cx="5634000" cy="3863994"/>
        </p:xfrm>
        <a:graphic>
          <a:graphicData uri="http://schemas.openxmlformats.org/drawingml/2006/table">
            <a:tbl>
              <a:tblPr firstRow="1" bandRow="1">
                <a:effectLst/>
                <a:tableStyleId>{21E4AEA4-8DFA-4A89-87EB-49C32662AFE0}</a:tableStyleId>
              </a:tblPr>
              <a:tblGrid>
                <a:gridCol w="4672117">
                  <a:extLst>
                    <a:ext uri="{9D8B030D-6E8A-4147-A177-3AD203B41FA5}">
                      <a16:colId xmlns:a16="http://schemas.microsoft.com/office/drawing/2014/main" val="3851799907"/>
                    </a:ext>
                  </a:extLst>
                </a:gridCol>
                <a:gridCol w="961883">
                  <a:extLst>
                    <a:ext uri="{9D8B030D-6E8A-4147-A177-3AD203B41FA5}">
                      <a16:colId xmlns:a16="http://schemas.microsoft.com/office/drawing/2014/main" val="3588874012"/>
                    </a:ext>
                  </a:extLst>
                </a:gridCol>
              </a:tblGrid>
              <a:tr h="748533"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фахівці, які надають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соціальні послуги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94722091"/>
                  </a:ext>
                </a:extLst>
              </a:tr>
              <a:tr h="491068">
                <a:tc>
                  <a:txBody>
                    <a:bodyPr/>
                    <a:lstStyle/>
                    <a:p>
                      <a:r>
                        <a:rPr lang="uk-UA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психолог</a:t>
                      </a:r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1 </a:t>
                      </a:r>
                      <a:r>
                        <a:rPr lang="uk-UA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865278"/>
                  </a:ext>
                </a:extLst>
              </a:tr>
              <a:tr h="663544">
                <a:tc>
                  <a:txBody>
                    <a:bodyPr/>
                    <a:lstStyle/>
                    <a:p>
                      <a:r>
                        <a:rPr lang="uk-UA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вчитель-логопед</a:t>
                      </a:r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2 </a:t>
                      </a:r>
                      <a:r>
                        <a:rPr lang="uk-UA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r>
                        <a:rPr lang="uk-UA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552729"/>
                  </a:ext>
                </a:extLst>
              </a:tr>
              <a:tr h="423382">
                <a:tc>
                  <a:txBody>
                    <a:bodyPr/>
                    <a:lstStyle/>
                    <a:p>
                      <a:r>
                        <a:rPr lang="uk-UA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вихователь</a:t>
                      </a:r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4 </a:t>
                      </a:r>
                      <a:r>
                        <a:rPr lang="uk-UA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799954"/>
                  </a:ext>
                </a:extLst>
              </a:tr>
              <a:tr h="332681">
                <a:tc>
                  <a:txBody>
                    <a:bodyPr/>
                    <a:lstStyle/>
                    <a:p>
                      <a:r>
                        <a:rPr lang="uk-UA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помічник вихователя</a:t>
                      </a:r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2 </a:t>
                      </a:r>
                      <a:r>
                        <a:rPr lang="uk-UA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2943248"/>
                  </a:ext>
                </a:extLst>
              </a:tr>
              <a:tr h="332681">
                <a:tc>
                  <a:txBody>
                    <a:bodyPr/>
                    <a:lstStyle/>
                    <a:p>
                      <a:r>
                        <a:rPr lang="uk-UA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фахівець з фізичної реабілітації</a:t>
                      </a:r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1 </a:t>
                      </a:r>
                      <a:r>
                        <a:rPr lang="uk-UA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9390070"/>
                  </a:ext>
                </a:extLst>
              </a:tr>
              <a:tr h="332681">
                <a:tc>
                  <a:txBody>
                    <a:bodyPr/>
                    <a:lstStyle/>
                    <a:p>
                      <a:r>
                        <a:rPr lang="uk-UA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вчитель-дефектолог</a:t>
                      </a:r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2 </a:t>
                      </a:r>
                      <a:r>
                        <a:rPr lang="uk-UA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4016157"/>
                  </a:ext>
                </a:extLst>
              </a:tr>
              <a:tr h="332681">
                <a:tc>
                  <a:txBody>
                    <a:bodyPr/>
                    <a:lstStyle/>
                    <a:p>
                      <a:r>
                        <a:rPr lang="uk-UA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лікар невролог- дитячий</a:t>
                      </a:r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1 </a:t>
                      </a:r>
                      <a:r>
                        <a:rPr lang="uk-UA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чол</a:t>
                      </a:r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3087353"/>
                  </a:ext>
                </a:extLst>
              </a:tr>
            </a:tbl>
          </a:graphicData>
        </a:graphic>
      </p:graphicFrame>
      <p:pic>
        <p:nvPicPr>
          <p:cNvPr id="3" name="Рисунок 4">
            <a:extLst>
              <a:ext uri="{FF2B5EF4-FFF2-40B4-BE49-F238E27FC236}">
                <a16:creationId xmlns:a16="http://schemas.microsoft.com/office/drawing/2014/main" id="{88C3BAA7-E127-07FA-288B-EAE9313E88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8">
            <a:extLst>
              <a:ext uri="{FF2B5EF4-FFF2-40B4-BE49-F238E27FC236}">
                <a16:creationId xmlns:a16="http://schemas.microsoft.com/office/drawing/2014/main" id="{508F6466-0D0A-5234-26E9-5D51B4AD02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04378668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926430"/>
              </p:ext>
            </p:extLst>
          </p:nvPr>
        </p:nvGraphicFramePr>
        <p:xfrm>
          <a:off x="462001" y="2091095"/>
          <a:ext cx="11268001" cy="3365940"/>
        </p:xfrm>
        <a:graphic>
          <a:graphicData uri="http://schemas.openxmlformats.org/drawingml/2006/table">
            <a:tbl>
              <a:tblPr firstRow="1" bandRow="1">
                <a:effectLst/>
                <a:tableStyleId>{21E4AEA4-8DFA-4A89-87EB-49C32662AFE0}</a:tableStyleId>
              </a:tblPr>
              <a:tblGrid>
                <a:gridCol w="7754529">
                  <a:extLst>
                    <a:ext uri="{9D8B030D-6E8A-4147-A177-3AD203B41FA5}">
                      <a16:colId xmlns:a16="http://schemas.microsoft.com/office/drawing/2014/main" val="3851799907"/>
                    </a:ext>
                  </a:extLst>
                </a:gridCol>
                <a:gridCol w="1154176">
                  <a:extLst>
                    <a:ext uri="{9D8B030D-6E8A-4147-A177-3AD203B41FA5}">
                      <a16:colId xmlns:a16="http://schemas.microsoft.com/office/drawing/2014/main" val="3588874012"/>
                    </a:ext>
                  </a:extLst>
                </a:gridCol>
                <a:gridCol w="1104150">
                  <a:extLst>
                    <a:ext uri="{9D8B030D-6E8A-4147-A177-3AD203B41FA5}">
                      <a16:colId xmlns:a16="http://schemas.microsoft.com/office/drawing/2014/main" val="2792263201"/>
                    </a:ext>
                  </a:extLst>
                </a:gridCol>
                <a:gridCol w="1255146">
                  <a:extLst>
                    <a:ext uri="{9D8B030D-6E8A-4147-A177-3AD203B41FA5}">
                      <a16:colId xmlns:a16="http://schemas.microsoft.com/office/drawing/2014/main" val="1052869414"/>
                    </a:ext>
                  </a:extLst>
                </a:gridCol>
              </a:tblGrid>
              <a:tr h="789179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>
                          <a:effectLst/>
                          <a:latin typeface="Arial Black" panose="020B0A04020102020204" pitchFamily="34" charset="0"/>
                        </a:rPr>
                        <a:t>СОЦІЛЬНІ ПОСЛУГИ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>
                          <a:effectLst/>
                          <a:latin typeface="Arial Black" panose="020B0A04020102020204" pitchFamily="34" charset="0"/>
                        </a:rPr>
                        <a:t>кількість отримувачів соціальних послуг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54664819"/>
                  </a:ext>
                </a:extLst>
              </a:tr>
              <a:tr h="466928"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 err="1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заг</a:t>
                      </a:r>
                      <a:r>
                        <a:rPr lang="uk-UA" sz="1600" b="1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. к-ть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Д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err="1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Хл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223843"/>
                  </a:ext>
                </a:extLst>
              </a:tr>
              <a:tr h="50583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Денний догляд дітей з інвалідністю</a:t>
                      </a: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42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13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29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467553"/>
                  </a:ext>
                </a:extLst>
              </a:tr>
              <a:tr h="567873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Комплексна</a:t>
                      </a:r>
                      <a:r>
                        <a:rPr lang="uk-UA" sz="16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послуга р</a:t>
                      </a:r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аннього втручання</a:t>
                      </a: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41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13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28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865278"/>
                  </a:ext>
                </a:extLst>
              </a:tr>
              <a:tr h="535021">
                <a:tc>
                  <a:txBody>
                    <a:bodyPr/>
                    <a:lstStyle/>
                    <a:p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Транспортна послуга</a:t>
                      </a: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32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29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552729"/>
                  </a:ext>
                </a:extLst>
              </a:tr>
              <a:tr h="50110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ВСЬОГО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115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29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86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003971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93551" y="5862509"/>
            <a:ext cx="11268001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всі послуги надаються за рахунок місцевого бюджету</a:t>
            </a:r>
            <a:endParaRPr lang="ru-RU" dirty="0">
              <a:solidFill>
                <a:srgbClr val="D87012"/>
              </a:solidFill>
            </a:endParaRP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4D1BACD9-89EA-68FD-2C60-5ACD3AA884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AE576F4B-0C14-66AA-8DAA-7BE38A20CC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87A6C267-4F42-F160-C1A5-429F7309529E}"/>
              </a:ext>
            </a:extLst>
          </p:cNvPr>
          <p:cNvSpPr txBox="1">
            <a:spLocks/>
          </p:cNvSpPr>
          <p:nvPr/>
        </p:nvSpPr>
        <p:spPr>
          <a:xfrm>
            <a:off x="1842639" y="720000"/>
            <a:ext cx="8514886" cy="831600"/>
          </a:xfrm>
          <a:prstGeom prst="rect">
            <a:avLst/>
          </a:prstGeom>
          <a:effectLst/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ПЕРЕЛІК СОЦІАЛЬНИХ ПОСЛУГ</a:t>
            </a:r>
          </a:p>
        </p:txBody>
      </p:sp>
    </p:spTree>
    <p:extLst>
      <p:ext uri="{BB962C8B-B14F-4D97-AF65-F5344CB8AC3E}">
        <p14:creationId xmlns:p14="http://schemas.microsoft.com/office/powerpoint/2010/main" val="220410893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6">
            <a:extLst>
              <a:ext uri="{FF2B5EF4-FFF2-40B4-BE49-F238E27FC236}">
                <a16:creationId xmlns:a16="http://schemas.microsoft.com/office/drawing/2014/main" id="{C786EC7B-7B2E-AFE4-231F-D1F8B233BED0}"/>
              </a:ext>
            </a:extLst>
          </p:cNvPr>
          <p:cNvSpPr/>
          <p:nvPr/>
        </p:nvSpPr>
        <p:spPr>
          <a:xfrm>
            <a:off x="459661" y="1774798"/>
            <a:ext cx="11268001" cy="4645573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4E959162-8D99-3287-E917-0B71ADB214A9}"/>
              </a:ext>
            </a:extLst>
          </p:cNvPr>
          <p:cNvSpPr txBox="1">
            <a:spLocks/>
          </p:cNvSpPr>
          <p:nvPr/>
        </p:nvSpPr>
        <p:spPr>
          <a:xfrm>
            <a:off x="1842639" y="720000"/>
            <a:ext cx="8514886" cy="831600"/>
          </a:xfrm>
          <a:prstGeom prst="rect">
            <a:avLst/>
          </a:prstGeom>
          <a:effectLst/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НАДАВАЧІ СОЦІАЛЬНИХ ПОСЛУГ ПРИВАТНОЇ ВЛАСНОСТІ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49000" y="2401801"/>
            <a:ext cx="10489325" cy="339156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Aft>
                <a:spcPts val="1200"/>
              </a:spcAft>
              <a:defRPr/>
            </a:pPr>
            <a:r>
              <a:rPr lang="uk-UA" sz="2000" dirty="0">
                <a:solidFill>
                  <a:srgbClr val="EE842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01</a:t>
            </a: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Житомирська обласна організація Українського товариства сліпих</a:t>
            </a:r>
            <a:endParaRPr lang="uk-UA" sz="8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uk-UA" altLang="ru-RU" sz="2000" dirty="0">
                <a:solidFill>
                  <a:srgbClr val="EE842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02</a:t>
            </a:r>
            <a:r>
              <a:rPr lang="uk-UA" altLang="ru-RU" sz="20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Житомирська обласна організація Українського товариства глухих</a:t>
            </a:r>
            <a:endParaRPr lang="uk-UA" altLang="ru-RU" sz="800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uk-UA" sz="2000" dirty="0">
                <a:solidFill>
                  <a:srgbClr val="EE842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03</a:t>
            </a: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Благодійна організація «Український фонд благодійництва»</a:t>
            </a:r>
            <a:endParaRPr lang="uk-UA" sz="800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uk-UA" altLang="ru-RU" sz="2000" dirty="0">
                <a:solidFill>
                  <a:srgbClr val="EE842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04</a:t>
            </a:r>
            <a:r>
              <a:rPr lang="uk-UA" altLang="ru-RU" sz="20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Благодійний фонд «Людяність»</a:t>
            </a:r>
            <a:endParaRPr lang="uk-UA" altLang="ru-RU" sz="800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uk-UA" sz="2000" dirty="0">
                <a:solidFill>
                  <a:srgbClr val="EE842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05</a:t>
            </a: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Благодійна організація «Благодійний фонд «БГВ»</a:t>
            </a:r>
            <a:endParaRPr lang="en-US" sz="2000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uk-UA" sz="2000" dirty="0">
                <a:solidFill>
                  <a:srgbClr val="EE842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06</a:t>
            </a: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Житомирська міська дитяча громадська організація «Все робимо самі»</a:t>
            </a:r>
            <a:endParaRPr lang="en-US" sz="2000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uk-UA" altLang="ru-RU" sz="2000" dirty="0">
                <a:solidFill>
                  <a:srgbClr val="EE842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07</a:t>
            </a:r>
            <a:r>
              <a:rPr lang="uk-UA" altLang="ru-RU" sz="20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Благодійна організація «Благодійний фонд «СПРАВЖНІ УКРАЇНЦІ»</a:t>
            </a:r>
            <a:endParaRPr lang="en-US" altLang="ru-RU" sz="2000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uk-UA" altLang="ru-RU" sz="2000" dirty="0">
                <a:solidFill>
                  <a:srgbClr val="EE842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08</a:t>
            </a:r>
            <a:r>
              <a:rPr lang="uk-UA" altLang="ru-RU" sz="20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Благодійна організація «Благодійний фонд «Карітас-Житомир»</a:t>
            </a: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9D43F5DD-3193-CE01-1326-BCF42D710B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149199F7-A45F-F9C0-AF75-7D18C5C664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4655635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1B88052-8EB1-B7D9-27F2-A8F62836A313}"/>
              </a:ext>
            </a:extLst>
          </p:cNvPr>
          <p:cNvSpPr txBox="1">
            <a:spLocks/>
          </p:cNvSpPr>
          <p:nvPr/>
        </p:nvSpPr>
        <p:spPr>
          <a:xfrm>
            <a:off x="1842639" y="720000"/>
            <a:ext cx="8514886" cy="831600"/>
          </a:xfrm>
          <a:prstGeom prst="rect">
            <a:avLst/>
          </a:prstGeom>
          <a:effectLst/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НАДАВАЧІ СОЦІАЛЬНИХ ПОСЛУГ ПРИВАТНОЇ ВЛАСНОСТІ</a:t>
            </a:r>
          </a:p>
        </p:txBody>
      </p:sp>
      <p:sp>
        <p:nvSpPr>
          <p:cNvPr id="5" name="Прямоугольник 6">
            <a:extLst>
              <a:ext uri="{FF2B5EF4-FFF2-40B4-BE49-F238E27FC236}">
                <a16:creationId xmlns:a16="http://schemas.microsoft.com/office/drawing/2014/main" id="{6EF9706B-F663-1019-DFB9-F836235056FC}"/>
              </a:ext>
            </a:extLst>
          </p:cNvPr>
          <p:cNvSpPr/>
          <p:nvPr/>
        </p:nvSpPr>
        <p:spPr>
          <a:xfrm>
            <a:off x="461999" y="1774800"/>
            <a:ext cx="11268001" cy="4645573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30B8D0-C5D7-9D6A-29E1-BD5EB38CCF9F}"/>
              </a:ext>
            </a:extLst>
          </p:cNvPr>
          <p:cNvSpPr txBox="1"/>
          <p:nvPr/>
        </p:nvSpPr>
        <p:spPr>
          <a:xfrm>
            <a:off x="853675" y="1936903"/>
            <a:ext cx="10489325" cy="432426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uk-UA" altLang="ru-RU" sz="2000" dirty="0">
                <a:solidFill>
                  <a:srgbClr val="EE842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09</a:t>
            </a:r>
            <a:r>
              <a:rPr lang="uk-UA" altLang="ru-RU" sz="2000" dirty="0">
                <a:solidFill>
                  <a:srgbClr val="DEA9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uk-UA" altLang="ru-RU" sz="20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Житомирська обласна організація Товариства Червоного Хреста України</a:t>
            </a:r>
          </a:p>
          <a:p>
            <a:pPr>
              <a:spcAft>
                <a:spcPts val="600"/>
              </a:spcAft>
              <a:defRPr/>
            </a:pPr>
            <a:r>
              <a:rPr lang="uk-UA" altLang="ru-RU" sz="2000" dirty="0">
                <a:solidFill>
                  <a:srgbClr val="EE842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10</a:t>
            </a:r>
            <a:r>
              <a:rPr lang="uk-UA" altLang="ru-RU" sz="2000" dirty="0">
                <a:solidFill>
                  <a:srgbClr val="DEA9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uk-UA" altLang="ru-RU" sz="20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Благодійна організація «Благодійний фонд «Банк добра»</a:t>
            </a:r>
          </a:p>
          <a:p>
            <a:pPr>
              <a:spcAft>
                <a:spcPts val="600"/>
              </a:spcAft>
              <a:defRPr/>
            </a:pPr>
            <a:r>
              <a:rPr lang="uk-UA" altLang="ru-RU" sz="2000" dirty="0">
                <a:solidFill>
                  <a:srgbClr val="EE842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11</a:t>
            </a:r>
            <a:r>
              <a:rPr lang="uk-UA" altLang="ru-RU" sz="2000" dirty="0">
                <a:solidFill>
                  <a:srgbClr val="DEA9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uk-UA" altLang="ru-RU" sz="20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Громадська організація «Авенір»</a:t>
            </a:r>
          </a:p>
          <a:p>
            <a:pPr>
              <a:spcAft>
                <a:spcPts val="600"/>
              </a:spcAft>
              <a:defRPr/>
            </a:pPr>
            <a:r>
              <a:rPr lang="uk-UA" altLang="ru-RU" sz="2000" dirty="0">
                <a:solidFill>
                  <a:srgbClr val="EE842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12</a:t>
            </a:r>
            <a:r>
              <a:rPr lang="uk-UA" altLang="ru-RU" sz="2000" dirty="0">
                <a:solidFill>
                  <a:srgbClr val="DEA9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uk-UA" altLang="ru-RU" sz="20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Благодійна організація «Благодійний фонд «Штаб допомоги Житомир»</a:t>
            </a:r>
          </a:p>
          <a:p>
            <a:pPr>
              <a:spcAft>
                <a:spcPts val="600"/>
              </a:spcAft>
              <a:defRPr/>
            </a:pPr>
            <a:r>
              <a:rPr lang="uk-UA" altLang="ru-RU" sz="2000" dirty="0">
                <a:solidFill>
                  <a:srgbClr val="EE842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13</a:t>
            </a:r>
            <a:r>
              <a:rPr lang="uk-UA" altLang="ru-RU" sz="2000" dirty="0">
                <a:solidFill>
                  <a:srgbClr val="DEA9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uk-UA" altLang="ru-RU" sz="20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Житомирська обласна громадська організація «Милосердя»</a:t>
            </a:r>
          </a:p>
          <a:p>
            <a:pPr>
              <a:spcAft>
                <a:spcPts val="600"/>
              </a:spcAft>
              <a:defRPr/>
            </a:pPr>
            <a:r>
              <a:rPr lang="uk-UA" altLang="ru-RU" sz="2000" dirty="0">
                <a:solidFill>
                  <a:srgbClr val="EE842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14</a:t>
            </a:r>
            <a:r>
              <a:rPr lang="uk-UA" altLang="ru-RU" sz="2000" dirty="0">
                <a:solidFill>
                  <a:srgbClr val="DEA9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uk-UA" altLang="ru-RU" sz="20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Громадська організація «Грані можливого»</a:t>
            </a:r>
          </a:p>
          <a:p>
            <a:pPr>
              <a:spcAft>
                <a:spcPts val="600"/>
              </a:spcAft>
              <a:defRPr/>
            </a:pPr>
            <a:r>
              <a:rPr lang="uk-UA" altLang="ru-RU" sz="2000" dirty="0">
                <a:solidFill>
                  <a:srgbClr val="EE842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15</a:t>
            </a:r>
            <a:r>
              <a:rPr lang="uk-UA" altLang="ru-RU" sz="2000" dirty="0">
                <a:solidFill>
                  <a:srgbClr val="DEA9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uk-UA" altLang="ru-RU" sz="20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Благодійна організація «Благодійний фонд «Фундація волонтери без кордонів»</a:t>
            </a:r>
          </a:p>
          <a:p>
            <a:pPr>
              <a:spcAft>
                <a:spcPts val="600"/>
              </a:spcAft>
              <a:defRPr/>
            </a:pPr>
            <a:r>
              <a:rPr lang="uk-UA" altLang="ru-RU" sz="2000" dirty="0">
                <a:solidFill>
                  <a:srgbClr val="EE842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16</a:t>
            </a:r>
            <a:r>
              <a:rPr lang="uk-UA" altLang="ru-RU" sz="2000" dirty="0">
                <a:solidFill>
                  <a:srgbClr val="DEA9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uk-UA" altLang="ru-RU" sz="20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Громадська організація «Житомирська міськрайонна організація Товариства Червоного Хреста України»</a:t>
            </a: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E19D0FEB-7EBA-294D-E690-6D2181818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EE246217-D3EA-EA71-A8C0-6CEB811F0E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26657522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C42088A-FF1B-62C4-F157-3AF963A7C759}"/>
              </a:ext>
            </a:extLst>
          </p:cNvPr>
          <p:cNvSpPr txBox="1">
            <a:spLocks/>
          </p:cNvSpPr>
          <p:nvPr/>
        </p:nvSpPr>
        <p:spPr>
          <a:xfrm>
            <a:off x="1842639" y="720000"/>
            <a:ext cx="8514886" cy="831600"/>
          </a:xfrm>
          <a:prstGeom prst="rect">
            <a:avLst/>
          </a:prstGeom>
          <a:effectLst/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НАДАННЯ СОЦІАЛЬНИХ ПОСЛУГ ШЛЯХОМ СОЦІАЛЬНОГО ЗАМОВЛЕННЯ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285623"/>
              </p:ext>
            </p:extLst>
          </p:nvPr>
        </p:nvGraphicFramePr>
        <p:xfrm>
          <a:off x="462000" y="2105855"/>
          <a:ext cx="11268000" cy="4293548"/>
        </p:xfrm>
        <a:graphic>
          <a:graphicData uri="http://schemas.openxmlformats.org/drawingml/2006/table">
            <a:tbl>
              <a:tblPr firstRow="1" bandRow="1">
                <a:effectLst/>
                <a:tableStyleId>{21E4AEA4-8DFA-4A89-87EB-49C32662AFE0}</a:tableStyleId>
              </a:tblPr>
              <a:tblGrid>
                <a:gridCol w="4227446">
                  <a:extLst>
                    <a:ext uri="{9D8B030D-6E8A-4147-A177-3AD203B41FA5}">
                      <a16:colId xmlns:a16="http://schemas.microsoft.com/office/drawing/2014/main" val="3851799907"/>
                    </a:ext>
                  </a:extLst>
                </a:gridCol>
                <a:gridCol w="3536656">
                  <a:extLst>
                    <a:ext uri="{9D8B030D-6E8A-4147-A177-3AD203B41FA5}">
                      <a16:colId xmlns:a16="http://schemas.microsoft.com/office/drawing/2014/main" val="4090138228"/>
                    </a:ext>
                  </a:extLst>
                </a:gridCol>
                <a:gridCol w="1378583">
                  <a:extLst>
                    <a:ext uri="{9D8B030D-6E8A-4147-A177-3AD203B41FA5}">
                      <a16:colId xmlns:a16="http://schemas.microsoft.com/office/drawing/2014/main" val="3588874012"/>
                    </a:ext>
                  </a:extLst>
                </a:gridCol>
                <a:gridCol w="976496">
                  <a:extLst>
                    <a:ext uri="{9D8B030D-6E8A-4147-A177-3AD203B41FA5}">
                      <a16:colId xmlns:a16="http://schemas.microsoft.com/office/drawing/2014/main" val="2792263201"/>
                    </a:ext>
                  </a:extLst>
                </a:gridCol>
                <a:gridCol w="1148819">
                  <a:extLst>
                    <a:ext uri="{9D8B030D-6E8A-4147-A177-3AD203B41FA5}">
                      <a16:colId xmlns:a16="http://schemas.microsoft.com/office/drawing/2014/main" val="1052869414"/>
                    </a:ext>
                  </a:extLst>
                </a:gridCol>
              </a:tblGrid>
              <a:tr h="771928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>
                          <a:effectLst/>
                          <a:latin typeface="Arial Black" panose="020B0A04020102020204" pitchFamily="34" charset="0"/>
                        </a:rPr>
                        <a:t>НАДАВАЧ</a:t>
                      </a:r>
                      <a:r>
                        <a:rPr lang="uk-UA" sz="2000" baseline="0" dirty="0">
                          <a:effectLst/>
                          <a:latin typeface="Arial Black" panose="020B0A04020102020204" pitchFamily="34" charset="0"/>
                        </a:rPr>
                        <a:t> СОЦІАЛЬНОЇ </a:t>
                      </a:r>
                      <a:r>
                        <a:rPr lang="uk-UA" sz="2000" dirty="0">
                          <a:effectLst/>
                          <a:latin typeface="Arial Black" panose="020B0A04020102020204" pitchFamily="34" charset="0"/>
                        </a:rPr>
                        <a:t>ПОСЛУГИ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НАЗВА </a:t>
                      </a:r>
                    </a:p>
                    <a:p>
                      <a:pPr algn="ctr"/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СОЦІАЛЬНОЇ ПОСЛУГИ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>
                          <a:effectLst/>
                          <a:latin typeface="Arial Black" panose="020B0A04020102020204" pitchFamily="34" charset="0"/>
                        </a:rPr>
                        <a:t>кількість отримувачів соціальної послуги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54664819"/>
                  </a:ext>
                </a:extLst>
              </a:tr>
              <a:tr h="456721"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ЗАГ. К-ТЬ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ЧОЛ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223843"/>
                  </a:ext>
                </a:extLst>
              </a:tr>
              <a:tr h="715514">
                <a:tc rowSpan="2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altLang="ru-RU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Благодійна організація «Благодійний фонд «</a:t>
                      </a:r>
                      <a:r>
                        <a:rPr lang="uk-UA" altLang="ru-RU" sz="1600" dirty="0" err="1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Карітас</a:t>
                      </a:r>
                      <a:r>
                        <a:rPr lang="uk-UA" altLang="ru-RU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-Житомир»</a:t>
                      </a:r>
                    </a:p>
                    <a:p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Денний догляд осіб з інвалідністю (молодь від 18 до 35</a:t>
                      </a:r>
                      <a:r>
                        <a:rPr lang="uk-UA" sz="14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років</a:t>
                      </a: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29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12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17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467553"/>
                  </a:ext>
                </a:extLst>
              </a:tr>
              <a:tr h="715504">
                <a:tc vMerge="1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Супровід під час інклюзивного</a:t>
                      </a:r>
                      <a:r>
                        <a:rPr lang="uk-UA" sz="14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навчання (дітей шкільного віку)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6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4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865278"/>
                  </a:ext>
                </a:extLst>
              </a:tr>
              <a:tr h="298137">
                <a:tc rowSpan="3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Громадська організація «Грані можливого»</a:t>
                      </a: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Нічний притулок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26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8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18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552729"/>
                  </a:ext>
                </a:extLst>
              </a:tr>
              <a:tr h="298137">
                <a:tc vMerge="1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Надання притулку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38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28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3295718"/>
                  </a:ext>
                </a:extLst>
              </a:tr>
              <a:tr h="506818">
                <a:tc vMerge="1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Підтримане проживання бездомних осіб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70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24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46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1038380"/>
                  </a:ext>
                </a:extLst>
              </a:tr>
              <a:tr h="490147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ВСЬОГО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169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56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113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0039712"/>
                  </a:ext>
                </a:extLst>
              </a:tr>
            </a:tbl>
          </a:graphicData>
        </a:graphic>
      </p:graphicFrame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DE54A564-6C01-1832-984A-B34751795E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755F7A73-009B-29D6-BE0B-F68A50530F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405092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2000" y="2797760"/>
            <a:ext cx="7406118" cy="150810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СЕРЕДНЯ ТРИВАЛІСТЬ ЖИТТЯ</a:t>
            </a:r>
          </a:p>
          <a:p>
            <a:pPr>
              <a:defRPr/>
            </a:pPr>
            <a:endParaRPr lang="uk-UA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>
              <a:defRPr/>
            </a:pP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ЖІНОК - </a:t>
            </a: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75,9</a:t>
            </a: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РОКІВ</a:t>
            </a:r>
          </a:p>
          <a:p>
            <a:pPr>
              <a:defRPr/>
            </a:pPr>
            <a:endParaRPr lang="uk-UA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>
              <a:defRPr/>
            </a:pP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ЧОЛОВІКІВ - </a:t>
            </a: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64,8 </a:t>
            </a: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РОКІВ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2000" y="5653992"/>
            <a:ext cx="11268000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СЕРЕДНІЙ ПОКАЗНИК ДЛЯ ОБОХ СТАТЕЙ - </a:t>
            </a:r>
            <a:r>
              <a:rPr lang="uk-UA" sz="2800" dirty="0">
                <a:solidFill>
                  <a:srgbClr val="D87012"/>
                </a:solidFill>
                <a:latin typeface="Arial Black" panose="020B0A04020102020204" pitchFamily="34" charset="0"/>
              </a:rPr>
              <a:t>70,4</a:t>
            </a:r>
            <a:r>
              <a:rPr lang="uk-UA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РОКІВ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58674379"/>
              </p:ext>
            </p:extLst>
          </p:nvPr>
        </p:nvGraphicFramePr>
        <p:xfrm>
          <a:off x="7937769" y="2644223"/>
          <a:ext cx="3861882" cy="2537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62000" y="1864664"/>
            <a:ext cx="11267999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СЕРЕДНІЙ ВІК ЖИТЕЛІВ ГРОМАДИ </a:t>
            </a:r>
            <a:r>
              <a:rPr lang="uk-UA" sz="2800" dirty="0">
                <a:solidFill>
                  <a:srgbClr val="D87012"/>
                </a:solidFill>
                <a:latin typeface="Arial Black" panose="020B0A04020102020204" pitchFamily="34" charset="0"/>
              </a:rPr>
              <a:t>35,9</a:t>
            </a:r>
            <a:r>
              <a:rPr lang="uk-UA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РОКІВ</a:t>
            </a: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61C10A5C-4768-A2A7-FB55-FCA99C7609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68EAB362-FCE1-DF77-C1DA-52B0E4CCD0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95178587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DE12DDB-DD74-D10A-3837-4E332CE2F1AC}"/>
              </a:ext>
            </a:extLst>
          </p:cNvPr>
          <p:cNvSpPr txBox="1">
            <a:spLocks/>
          </p:cNvSpPr>
          <p:nvPr/>
        </p:nvSpPr>
        <p:spPr>
          <a:xfrm>
            <a:off x="1842639" y="720000"/>
            <a:ext cx="8514886" cy="831600"/>
          </a:xfrm>
          <a:prstGeom prst="rect">
            <a:avLst/>
          </a:prstGeom>
          <a:effectLst/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РЕАЛІЗАЦІЯ ЕКСПЕРИМЕНТАЛЬНИХ ПРОЄКТІВ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83940"/>
              </p:ext>
            </p:extLst>
          </p:nvPr>
        </p:nvGraphicFramePr>
        <p:xfrm>
          <a:off x="462001" y="1872076"/>
          <a:ext cx="11268000" cy="4618272"/>
        </p:xfrm>
        <a:graphic>
          <a:graphicData uri="http://schemas.openxmlformats.org/drawingml/2006/table">
            <a:tbl>
              <a:tblPr firstRow="1" bandRow="1">
                <a:effectLst/>
                <a:tableStyleId>{21E4AEA4-8DFA-4A89-87EB-49C32662AFE0}</a:tableStyleId>
              </a:tblPr>
              <a:tblGrid>
                <a:gridCol w="2692260">
                  <a:extLst>
                    <a:ext uri="{9D8B030D-6E8A-4147-A177-3AD203B41FA5}">
                      <a16:colId xmlns:a16="http://schemas.microsoft.com/office/drawing/2014/main" val="1610767202"/>
                    </a:ext>
                  </a:extLst>
                </a:gridCol>
                <a:gridCol w="2894201">
                  <a:extLst>
                    <a:ext uri="{9D8B030D-6E8A-4147-A177-3AD203B41FA5}">
                      <a16:colId xmlns:a16="http://schemas.microsoft.com/office/drawing/2014/main" val="3851799907"/>
                    </a:ext>
                  </a:extLst>
                </a:gridCol>
                <a:gridCol w="2929348">
                  <a:extLst>
                    <a:ext uri="{9D8B030D-6E8A-4147-A177-3AD203B41FA5}">
                      <a16:colId xmlns:a16="http://schemas.microsoft.com/office/drawing/2014/main" val="1166659495"/>
                    </a:ext>
                  </a:extLst>
                </a:gridCol>
                <a:gridCol w="837309">
                  <a:extLst>
                    <a:ext uri="{9D8B030D-6E8A-4147-A177-3AD203B41FA5}">
                      <a16:colId xmlns:a16="http://schemas.microsoft.com/office/drawing/2014/main" val="3588874012"/>
                    </a:ext>
                  </a:extLst>
                </a:gridCol>
                <a:gridCol w="964734">
                  <a:extLst>
                    <a:ext uri="{9D8B030D-6E8A-4147-A177-3AD203B41FA5}">
                      <a16:colId xmlns:a16="http://schemas.microsoft.com/office/drawing/2014/main" val="2792263201"/>
                    </a:ext>
                  </a:extLst>
                </a:gridCol>
                <a:gridCol w="950148">
                  <a:extLst>
                    <a:ext uri="{9D8B030D-6E8A-4147-A177-3AD203B41FA5}">
                      <a16:colId xmlns:a16="http://schemas.microsoft.com/office/drawing/2014/main" val="1052869414"/>
                    </a:ext>
                  </a:extLst>
                </a:gridCol>
              </a:tblGrid>
              <a:tr h="702042">
                <a:tc rowSpan="2"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ПІДСТАВА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НАЗВА </a:t>
                      </a:r>
                    </a:p>
                    <a:p>
                      <a:pPr algn="ctr">
                        <a:defRPr/>
                      </a:pPr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СОЦІАЛЬНОЇ ПОСЛУГИ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НАДАВАЧ </a:t>
                      </a:r>
                    </a:p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СОЦІАЛЬНОЇ ПОСЛУГИ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>
                          <a:effectLst/>
                          <a:latin typeface="Arial Black" panose="020B0A04020102020204" pitchFamily="34" charset="0"/>
                        </a:rPr>
                        <a:t>кількість отримувачів соціальних послуг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54664819"/>
                  </a:ext>
                </a:extLst>
              </a:tr>
              <a:tr h="9490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 err="1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заг</a:t>
                      </a:r>
                      <a:r>
                        <a:rPr lang="uk-UA" sz="1600" b="1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.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к-ть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ЧОЛ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223843"/>
                  </a:ext>
                </a:extLst>
              </a:tr>
              <a:tr h="7727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ПКМУ від 27.01.2023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№ 70 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Соціальна послуга переклад жестовою мовою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altLang="ru-RU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Житомирська обласна організація Українського товариства глухих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148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82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66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704359"/>
                  </a:ext>
                </a:extLst>
              </a:tr>
              <a:tr h="7261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ПКМУ від 02.07.2025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№ 788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Соціальна складова послуги раннього втручання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Центр комплексної реабілітації для дітей з інвалідністю ЖМР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13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12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6028233"/>
                  </a:ext>
                </a:extLst>
              </a:tr>
              <a:tr h="72617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ПКМУ від 17.09.2025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№ 1169 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Соціальна послуга притулку </a:t>
                      </a:r>
                      <a:r>
                        <a:rPr lang="uk-UA" sz="1400" b="1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маломобільним</a:t>
                      </a:r>
                      <a:r>
                        <a:rPr lang="uk-UA" sz="14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особам з числа ВПО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ГО «Грані можливого»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- 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-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-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5595999"/>
                  </a:ext>
                </a:extLst>
              </a:tr>
              <a:tr h="726178"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ПКМУ від 19.11.2025 </a:t>
                      </a:r>
                    </a:p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№ 1505 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Комплексна послуга з формування життєстійкості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БО «Благодійний фонд «БГВ»</a:t>
                      </a:r>
                    </a:p>
                    <a:p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8 945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5 464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3 481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467553"/>
                  </a:ext>
                </a:extLst>
              </a:tr>
            </a:tbl>
          </a:graphicData>
        </a:graphic>
      </p:graphicFrame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4551CC2E-7D2F-343E-058E-05549D9EDE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13067361-A36A-4729-8111-EA22EDF54D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68948580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7FC69B0-56E2-4416-BEEB-99A10634931C}"/>
              </a:ext>
            </a:extLst>
          </p:cNvPr>
          <p:cNvSpPr txBox="1">
            <a:spLocks/>
          </p:cNvSpPr>
          <p:nvPr/>
        </p:nvSpPr>
        <p:spPr>
          <a:xfrm>
            <a:off x="1596000" y="720000"/>
            <a:ext cx="9000000" cy="1569660"/>
          </a:xfrm>
          <a:prstGeom prst="rect">
            <a:avLst/>
          </a:prstGeom>
          <a:effectLst/>
        </p:spPr>
        <p:txBody>
          <a:bodyPr anchor="ctr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РЕАЛІЗАЦІЯ СПІЛЬНОГО ПРОЄКТУ ЖИТОМИРСЬКОЇ МІСЬКОЇ РАДИ ТА ПРЕДСТАВНИЦТВА ДИТЯЧОГО ФОНДУ 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ООН «ЮНІСЕФ» в УКРАЇНІ</a:t>
            </a: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462001" y="2641034"/>
            <a:ext cx="11268000" cy="1191664"/>
          </a:xfrm>
          <a:prstGeom prst="wedgeRectCallout">
            <a:avLst>
              <a:gd name="adj1" fmla="val -22682"/>
              <a:gd name="adj2" fmla="val 102991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"/>
          <p:cNvSpPr>
            <a:spLocks noChangeArrowheads="1"/>
          </p:cNvSpPr>
          <p:nvPr/>
        </p:nvSpPr>
        <p:spPr bwMode="auto">
          <a:xfrm>
            <a:off x="461999" y="4626499"/>
            <a:ext cx="11268000" cy="172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§"/>
              <a:defRPr/>
            </a:pPr>
            <a:r>
              <a:rPr lang="uk-UA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проведено реновацію/ремонт приміщення за </a:t>
            </a:r>
            <a:r>
              <a:rPr lang="uk-UA" altLang="ru-RU" sz="2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адресою</a:t>
            </a:r>
            <a:r>
              <a:rPr lang="uk-UA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:</a:t>
            </a:r>
            <a:r>
              <a:rPr lang="en-US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br>
              <a:rPr lang="en-US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uk-UA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м. Житомир, пр. Миру, 11 (загальна площа – 290,5 м²)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§"/>
              <a:defRPr/>
            </a:pPr>
            <a:r>
              <a:rPr lang="uk-UA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придбано меблі, обладнання для надання соціальних послуг дітям/родинам з дітьми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"/>
          <p:cNvSpPr>
            <a:spLocks noChangeArrowheads="1"/>
          </p:cNvSpPr>
          <p:nvPr/>
        </p:nvSpPr>
        <p:spPr bwMode="auto">
          <a:xfrm>
            <a:off x="461999" y="2821367"/>
            <a:ext cx="11268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uk-UA" altLang="ru-RU" sz="24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СОЦІАЛЬНИЙ ПРОЄКТ «МІНІМАЛЬНИЙ ПАКЕТ ІНТЕГРОВАНИХ СОЦІАЛЬНИХ ПОСЛУГ ДЛЯ СІМЕЙ З ДІТЬМИ»</a:t>
            </a:r>
            <a:endParaRPr lang="uk-UA" altLang="ru-RU" sz="3600" b="1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3022735A-6A54-61A7-2B31-BCEF07FD47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105DA6C1-B350-4D5B-8E40-35E3CB59A8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2104399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6">
            <a:extLst>
              <a:ext uri="{FF2B5EF4-FFF2-40B4-BE49-F238E27FC236}">
                <a16:creationId xmlns:a16="http://schemas.microsoft.com/office/drawing/2014/main" id="{A0FFB281-CFA1-6426-AB1F-E95200FE5F6A}"/>
              </a:ext>
            </a:extLst>
          </p:cNvPr>
          <p:cNvSpPr/>
          <p:nvPr/>
        </p:nvSpPr>
        <p:spPr>
          <a:xfrm>
            <a:off x="461999" y="2511611"/>
            <a:ext cx="11268001" cy="3908762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AB7FA41-3230-3439-D725-EF1E29F17EA4}"/>
              </a:ext>
            </a:extLst>
          </p:cNvPr>
          <p:cNvSpPr txBox="1">
            <a:spLocks/>
          </p:cNvSpPr>
          <p:nvPr/>
        </p:nvSpPr>
        <p:spPr>
          <a:xfrm>
            <a:off x="1236001" y="720000"/>
            <a:ext cx="9720000" cy="1569660"/>
          </a:xfrm>
          <a:prstGeom prst="rect">
            <a:avLst/>
          </a:prstGeom>
          <a:effectLst/>
        </p:spPr>
        <p:txBody>
          <a:bodyPr wrap="square" anchor="ctr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РЕАЛІЗАЦІЯ СПІЛЬНОГО ПРОЄКТУ </a:t>
            </a:r>
            <a:endParaRPr lang="uk-UA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ЖИТОМИРСЬКОЇ </a:t>
            </a: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МІСЬКОЇ РАДИ ТА </a:t>
            </a:r>
            <a:r>
              <a:rPr lang="uk-UA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ПРЕДСТАВНИЦТВА ДИТЯЧОГО </a:t>
            </a: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ФОНДУ 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ООН «ЮНІСЕФ» в УКРАЇНІ</a:t>
            </a:r>
          </a:p>
        </p:txBody>
      </p:sp>
      <p:sp>
        <p:nvSpPr>
          <p:cNvPr id="13" name="Прямоугольник 1"/>
          <p:cNvSpPr>
            <a:spLocks noChangeArrowheads="1"/>
          </p:cNvSpPr>
          <p:nvPr/>
        </p:nvSpPr>
        <p:spPr bwMode="auto">
          <a:xfrm>
            <a:off x="851339" y="2655873"/>
            <a:ext cx="10489323" cy="3639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uk-UA" altLang="ru-RU" sz="2400" b="1" dirty="0">
                <a:solidFill>
                  <a:srgbClr val="D870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липень 2025 року</a:t>
            </a:r>
            <a:endParaRPr lang="en-US" altLang="ru-RU" sz="2400" b="1" dirty="0">
              <a:solidFill>
                <a:srgbClr val="D87012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  <a:defRPr/>
            </a:pPr>
            <a:r>
              <a:rPr lang="uk-UA" altLang="ru-RU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розпочав роботу </a:t>
            </a:r>
            <a:r>
              <a:rPr lang="uk-UA" altLang="ru-RU" sz="2000" b="1" dirty="0">
                <a:solidFill>
                  <a:srgbClr val="D870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«ЦЕНТР ПІДТРИМКИ СІМЕЙ З ДІТЬМИ»</a:t>
            </a:r>
            <a:r>
              <a:rPr lang="uk-UA" altLang="ru-RU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, в якому надаються соціальні послуги:</a:t>
            </a:r>
          </a:p>
          <a:p>
            <a:pPr marL="342900" indent="-3429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денний догляд дітей з інвалідністю підгрупи «А»</a:t>
            </a:r>
          </a:p>
          <a:p>
            <a:pPr marL="342900" indent="-3429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комплексна послуга раннього втручання</a:t>
            </a:r>
            <a:endParaRPr lang="ru-RU" sz="2000" b="1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психологічна підтримка</a:t>
            </a:r>
          </a:p>
          <a:p>
            <a:pPr marL="342900" indent="-3429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позитивне батьківство</a:t>
            </a:r>
          </a:p>
          <a:p>
            <a:pPr marL="342900" indent="-3429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інформування, консультування</a:t>
            </a:r>
          </a:p>
          <a:p>
            <a:pPr marL="342900" indent="-3429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соціальний супровід сімей в СЖО, ПС, ДБСТ</a:t>
            </a:r>
            <a:endParaRPr lang="uk-UA" altLang="ru-RU" sz="2000" b="1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300"/>
              </a:spcBef>
              <a:defRPr/>
            </a:pPr>
            <a:r>
              <a:rPr lang="uk-UA" altLang="ru-RU" sz="24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ПОСЛУГАМИ ОХОПЛЕНО </a:t>
            </a:r>
            <a:r>
              <a:rPr lang="uk-UA" altLang="ru-RU" sz="2400" b="1" dirty="0">
                <a:solidFill>
                  <a:srgbClr val="D870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500</a:t>
            </a:r>
            <a:r>
              <a:rPr lang="uk-UA" altLang="ru-RU" sz="24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РОДИН З ДІТЬМИ </a:t>
            </a: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FDC8B5BF-453E-4090-E1FC-EB84D9AF6C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375ABB1C-55A2-5D05-3080-0C1F9EDF47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59159147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6">
            <a:extLst>
              <a:ext uri="{FF2B5EF4-FFF2-40B4-BE49-F238E27FC236}">
                <a16:creationId xmlns:a16="http://schemas.microsoft.com/office/drawing/2014/main" id="{3B5B74ED-DBC7-3EDE-C986-7EB8FF2AA95F}"/>
              </a:ext>
            </a:extLst>
          </p:cNvPr>
          <p:cNvSpPr/>
          <p:nvPr/>
        </p:nvSpPr>
        <p:spPr>
          <a:xfrm>
            <a:off x="461999" y="2511611"/>
            <a:ext cx="11268001" cy="3908762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82" b="26690"/>
          <a:stretch/>
        </p:blipFill>
        <p:spPr bwMode="auto">
          <a:xfrm>
            <a:off x="7168055" y="3770199"/>
            <a:ext cx="4172606" cy="1979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"/>
          <p:cNvSpPr>
            <a:spLocks noChangeArrowheads="1"/>
          </p:cNvSpPr>
          <p:nvPr/>
        </p:nvSpPr>
        <p:spPr bwMode="auto">
          <a:xfrm>
            <a:off x="851339" y="3476311"/>
            <a:ext cx="5927377" cy="2567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spcAft>
                <a:spcPts val="1200"/>
              </a:spcAft>
              <a:buFont typeface="Wingdings" pitchFamily="2" charset="2"/>
              <a:buChar char="q"/>
              <a:defRPr/>
            </a:pPr>
            <a:r>
              <a:rPr lang="uk-UA" altLang="ru-RU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Центру комплексної реабілітації для дітей з інвалідністю Житомирської міської ради</a:t>
            </a:r>
          </a:p>
          <a:p>
            <a:pPr marL="342900" indent="-342900">
              <a:spcAft>
                <a:spcPts val="1200"/>
              </a:spcAft>
              <a:buFont typeface="Wingdings" pitchFamily="2" charset="2"/>
              <a:buChar char="q"/>
              <a:defRPr/>
            </a:pPr>
            <a:r>
              <a:rPr lang="uk-UA" altLang="ru-RU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Житомирського міського центру соціальних служб міської ради</a:t>
            </a: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60DA60F2-5E08-B39E-B8D4-E8EC7CE769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5C848E58-E228-D779-5665-C61904554F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8EF4B9C8-BCD0-3C92-3403-0893799DBF7B}"/>
              </a:ext>
            </a:extLst>
          </p:cNvPr>
          <p:cNvSpPr txBox="1">
            <a:spLocks/>
          </p:cNvSpPr>
          <p:nvPr/>
        </p:nvSpPr>
        <p:spPr>
          <a:xfrm>
            <a:off x="1596000" y="720000"/>
            <a:ext cx="9000000" cy="1569660"/>
          </a:xfrm>
          <a:prstGeom prst="rect">
            <a:avLst/>
          </a:prstGeom>
          <a:effectLst/>
        </p:spPr>
        <p:txBody>
          <a:bodyPr anchor="ctr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РЕАЛІЗАЦІЯ СПІЛЬНОГО ПРОЄКТУ ЖИТОМИРСЬКОЇ МІСЬКОЇ РАДИ ТА ПРЕДСТАВНИЦТВА ДИТЯЧОГО ФОНДУ 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ООН «ЮНІСЕФ» в УКРАЇНІ</a:t>
            </a:r>
          </a:p>
        </p:txBody>
      </p:sp>
      <p:sp>
        <p:nvSpPr>
          <p:cNvPr id="7" name="Прямоугольник 1">
            <a:extLst>
              <a:ext uri="{FF2B5EF4-FFF2-40B4-BE49-F238E27FC236}">
                <a16:creationId xmlns:a16="http://schemas.microsoft.com/office/drawing/2014/main" id="{D55A2D01-CC07-B3AC-C614-041240B742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338" y="2900855"/>
            <a:ext cx="1048932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Aft>
                <a:spcPts val="600"/>
              </a:spcAft>
              <a:defRPr/>
            </a:pPr>
            <a:r>
              <a:rPr lang="uk-UA" altLang="ru-RU" sz="2800" b="1" dirty="0">
                <a:solidFill>
                  <a:srgbClr val="EE842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Надання соціальних послуг забезпечують фахівці</a:t>
            </a:r>
          </a:p>
        </p:txBody>
      </p:sp>
    </p:spTree>
    <p:extLst>
      <p:ext uri="{BB962C8B-B14F-4D97-AF65-F5344CB8AC3E}">
        <p14:creationId xmlns:p14="http://schemas.microsoft.com/office/powerpoint/2010/main" val="312026820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62000" y="1765737"/>
            <a:ext cx="11268000" cy="4687615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746" y="2027176"/>
            <a:ext cx="1834410" cy="26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902" y="2714905"/>
            <a:ext cx="2139950" cy="274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598" y="3427523"/>
            <a:ext cx="1962192" cy="274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549" y="2027176"/>
            <a:ext cx="2747705" cy="1915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2" t="8000" r="6781" b="28999"/>
          <a:stretch>
            <a:fillRect/>
          </a:stretch>
        </p:blipFill>
        <p:spPr bwMode="auto">
          <a:xfrm>
            <a:off x="8601548" y="4261898"/>
            <a:ext cx="2747706" cy="1915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B812E6FD-BF89-28DE-5238-A100AB018D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0543DDF4-10F8-9EEB-C8C7-70BD5D29EA5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47181642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8CD3FCB-CF65-9AB5-6312-053C8BA11265}"/>
              </a:ext>
            </a:extLst>
          </p:cNvPr>
          <p:cNvSpPr txBox="1"/>
          <p:nvPr/>
        </p:nvSpPr>
        <p:spPr>
          <a:xfrm>
            <a:off x="1596000" y="719998"/>
            <a:ext cx="9000000" cy="831600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 anchor="ctr">
            <a:noAutofit/>
          </a:bodyPr>
          <a:lstStyle/>
          <a:p>
            <a:pPr algn="ctr"/>
            <a:r>
              <a:rPr lang="uk-UA" altLang="ru-RU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ДОСТУПНІСТЬ СОЦІАЛЬНИХ ПОСЛУГ ДЛЯ ОСІБ З ІНВАЛІДНІСТЮ (БЕЗБАР</a:t>
            </a:r>
            <a:r>
              <a:rPr lang="en-US" altLang="ru-RU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’</a:t>
            </a:r>
            <a:r>
              <a:rPr lang="uk-UA" altLang="ru-RU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ЄРНІСТЬ)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222207"/>
              </p:ext>
            </p:extLst>
          </p:nvPr>
        </p:nvGraphicFramePr>
        <p:xfrm>
          <a:off x="462000" y="2178160"/>
          <a:ext cx="11268000" cy="4148965"/>
        </p:xfrm>
        <a:graphic>
          <a:graphicData uri="http://schemas.openxmlformats.org/drawingml/2006/table">
            <a:tbl>
              <a:tblPr firstRow="1" bandRow="1">
                <a:effectLst/>
                <a:tableStyleId>{21E4AEA4-8DFA-4A89-87EB-49C32662AFE0}</a:tableStyleId>
              </a:tblPr>
              <a:tblGrid>
                <a:gridCol w="5930411">
                  <a:extLst>
                    <a:ext uri="{9D8B030D-6E8A-4147-A177-3AD203B41FA5}">
                      <a16:colId xmlns:a16="http://schemas.microsoft.com/office/drawing/2014/main" val="3851799907"/>
                    </a:ext>
                  </a:extLst>
                </a:gridCol>
                <a:gridCol w="2991248">
                  <a:extLst>
                    <a:ext uri="{9D8B030D-6E8A-4147-A177-3AD203B41FA5}">
                      <a16:colId xmlns:a16="http://schemas.microsoft.com/office/drawing/2014/main" val="4090138228"/>
                    </a:ext>
                  </a:extLst>
                </a:gridCol>
                <a:gridCol w="2346341">
                  <a:extLst>
                    <a:ext uri="{9D8B030D-6E8A-4147-A177-3AD203B41FA5}">
                      <a16:colId xmlns:a16="http://schemas.microsoft.com/office/drawing/2014/main" val="3588874012"/>
                    </a:ext>
                  </a:extLst>
                </a:gridCol>
              </a:tblGrid>
              <a:tr h="69632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kern="1200" dirty="0">
                          <a:solidFill>
                            <a:schemeClr val="lt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НАЗВА УСТАНОВИ/ЗАКЛАДУ/ЦЕНТРУ, ЯКІ НАДАЮТЬ СОЦІАЛЬНІ ПОСЛУГИ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АДРЕСА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>
                          <a:effectLst/>
                          <a:latin typeface="Arial Black" panose="020B0A04020102020204" pitchFamily="34" charset="0"/>
                        </a:rPr>
                        <a:t>ПОКАЗНИК БЕЗБАР’ЄРНОСТІ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664819"/>
                  </a:ext>
                </a:extLst>
              </a:tr>
              <a:tr h="321012">
                <a:tc>
                  <a:txBody>
                    <a:bodyPr/>
                    <a:lstStyle/>
                    <a:p>
                      <a:r>
                        <a:rPr lang="uk-UA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Департамент соціальної політики </a:t>
                      </a:r>
                    </a:p>
                    <a:p>
                      <a:r>
                        <a:rPr lang="uk-UA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Житомирської міської ради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площа Польова, 8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4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Об’єкт </a:t>
                      </a:r>
                      <a:r>
                        <a:rPr lang="uk-UA" sz="1400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безбар’єрний</a:t>
                      </a:r>
                      <a:endParaRPr lang="uk-UA" sz="14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467553"/>
                  </a:ext>
                </a:extLst>
              </a:tr>
              <a:tr h="27886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Житомирський міський територіальний центр соціального обслуговування (надання соціальних послуг) Житомирської міської ради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вул. Вокзальна, 18-А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4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Об’єкт бар’єрний</a:t>
                      </a:r>
                      <a:endParaRPr lang="uk-UA" sz="14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865278"/>
                  </a:ext>
                </a:extLst>
              </a:tr>
              <a:tr h="25616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Житомирський міський центр соціальних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служб міської ради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площа Польова, 8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Об’єкт </a:t>
                      </a:r>
                      <a:r>
                        <a:rPr lang="uk-UA" sz="1400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безбар’єрний</a:t>
                      </a:r>
                      <a:endParaRPr lang="uk-UA" sz="14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552729"/>
                  </a:ext>
                </a:extLst>
              </a:tr>
              <a:tr h="3759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Центр комплексної реабілітації для дітей з інвалідністю Житомирської міської ради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вул. Святослава Ріхтера, 23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Об’єкт </a:t>
                      </a:r>
                      <a:r>
                        <a:rPr lang="uk-UA" sz="1400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безбар’єрний</a:t>
                      </a:r>
                      <a:endParaRPr lang="uk-UA" sz="14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2177986"/>
                  </a:ext>
                </a:extLst>
              </a:tr>
              <a:tr h="3132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Благодійна організація «Благодійний фонд «БГВ»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площа Польова, 8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Об’єкт </a:t>
                      </a:r>
                      <a:r>
                        <a:rPr lang="uk-UA" sz="1400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безбар’єрний</a:t>
                      </a:r>
                      <a:endParaRPr lang="uk-UA" sz="14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0018915"/>
                  </a:ext>
                </a:extLst>
              </a:tr>
              <a:tr h="3882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Благодійна організація</a:t>
                      </a:r>
                      <a:br>
                        <a:rPr lang="uk-UA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</a:br>
                      <a:r>
                        <a:rPr lang="uk-UA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«Благодійний Фонд «</a:t>
                      </a:r>
                      <a:r>
                        <a:rPr lang="uk-UA" sz="1400" kern="1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Карітас</a:t>
                      </a:r>
                      <a:r>
                        <a:rPr lang="uk-UA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-Житомир»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вул. В. Бердичівська, 62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Об’єкт </a:t>
                      </a:r>
                      <a:r>
                        <a:rPr lang="uk-UA" sz="1400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безбар’єрний</a:t>
                      </a:r>
                      <a:endParaRPr lang="uk-UA" sz="14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3981060"/>
                  </a:ext>
                </a:extLst>
              </a:tr>
              <a:tr h="3759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Громадська організація «Грані можливого»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вул. Кармелюка, 18 б</a:t>
                      </a:r>
                      <a:endParaRPr lang="ru-RU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uk-UA" sz="1400" kern="1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пров</a:t>
                      </a:r>
                      <a:r>
                        <a:rPr lang="uk-UA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. Перехідний, 19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Об’єкт бар’єрний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6279193"/>
                  </a:ext>
                </a:extLst>
              </a:tr>
            </a:tbl>
          </a:graphicData>
        </a:graphic>
      </p:graphicFrame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0AB81A5B-47AD-FA72-F257-E467D0D541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EAD1736C-D097-676E-5184-6A4A0FC952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17413040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D825644-1F19-268D-1CDF-1240159210D3}"/>
              </a:ext>
            </a:extLst>
          </p:cNvPr>
          <p:cNvSpPr txBox="1">
            <a:spLocks/>
          </p:cNvSpPr>
          <p:nvPr/>
        </p:nvSpPr>
        <p:spPr>
          <a:xfrm>
            <a:off x="1596000" y="1076177"/>
            <a:ext cx="9000000" cy="831600"/>
          </a:xfrm>
          <a:prstGeom prst="rect">
            <a:avLst/>
          </a:prstGeom>
          <a:effectLst/>
        </p:spPr>
        <p:txBody>
          <a:bodyPr anchor="ctr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СПІВПРАЦЯ З ГРОМАДСЬКИМИ, БЛАГОДІЙНИМИ, РЕЛІГІЙНИМИ ОРГАНІЗАЦІЯМИ ТА ФОНДАМИ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134494"/>
              </p:ext>
            </p:extLst>
          </p:nvPr>
        </p:nvGraphicFramePr>
        <p:xfrm>
          <a:off x="462000" y="2256388"/>
          <a:ext cx="11268000" cy="4388252"/>
        </p:xfrm>
        <a:graphic>
          <a:graphicData uri="http://schemas.openxmlformats.org/drawingml/2006/table">
            <a:tbl>
              <a:tblPr firstRow="1" bandRow="1">
                <a:effectLst/>
                <a:tableStyleId>{21E4AEA4-8DFA-4A89-87EB-49C32662AFE0}</a:tableStyleId>
              </a:tblPr>
              <a:tblGrid>
                <a:gridCol w="3756000">
                  <a:extLst>
                    <a:ext uri="{9D8B030D-6E8A-4147-A177-3AD203B41FA5}">
                      <a16:colId xmlns:a16="http://schemas.microsoft.com/office/drawing/2014/main" val="3851799907"/>
                    </a:ext>
                  </a:extLst>
                </a:gridCol>
                <a:gridCol w="5506918">
                  <a:extLst>
                    <a:ext uri="{9D8B030D-6E8A-4147-A177-3AD203B41FA5}">
                      <a16:colId xmlns:a16="http://schemas.microsoft.com/office/drawing/2014/main" val="4090138228"/>
                    </a:ext>
                  </a:extLst>
                </a:gridCol>
                <a:gridCol w="2005082">
                  <a:extLst>
                    <a:ext uri="{9D8B030D-6E8A-4147-A177-3AD203B41FA5}">
                      <a16:colId xmlns:a16="http://schemas.microsoft.com/office/drawing/2014/main" val="3588874012"/>
                    </a:ext>
                  </a:extLst>
                </a:gridCol>
              </a:tblGrid>
              <a:tr h="792447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НАЗВА ОРГАНІЗАЦІЇ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МЕТА СПІВПРАЦІ</a:t>
                      </a:r>
                      <a:endParaRPr lang="ru-RU" sz="20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КІЛЬКІСНИЙ ПОКАЗНИК</a:t>
                      </a:r>
                      <a:endParaRPr lang="ru-RU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664819"/>
                  </a:ext>
                </a:extLst>
              </a:tr>
              <a:tr h="692048">
                <a:tc>
                  <a:txBody>
                    <a:bodyPr/>
                    <a:lstStyle/>
                    <a:p>
                      <a:r>
                        <a:rPr lang="uk-UA" sz="1400" b="1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ДБФ "</a:t>
                      </a:r>
                      <a:r>
                        <a:rPr lang="uk-UA" sz="1400" b="1" noProof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Карітас</a:t>
                      </a:r>
                      <a:r>
                        <a:rPr lang="uk-UA" sz="1400" b="1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uk-UA" sz="1400" b="1" noProof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Спес</a:t>
                      </a:r>
                      <a:r>
                        <a:rPr lang="uk-UA" sz="1400" b="1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" </a:t>
                      </a:r>
                      <a:r>
                        <a:rPr lang="uk-UA" sz="1400" b="1" noProof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Київсько</a:t>
                      </a:r>
                      <a:r>
                        <a:rPr lang="uk-UA" sz="1400" b="1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- Житомирської Дієцезії </a:t>
                      </a:r>
                      <a:r>
                        <a:rPr lang="uk-UA" sz="1400" b="1" noProof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Римсько</a:t>
                      </a:r>
                      <a:r>
                        <a:rPr lang="uk-UA" sz="1400" b="1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- Католицької церкви в Україні</a:t>
                      </a: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забезпечення ВПО, осіб в СЖО натуральною допомогою у вигляді гарячого харчування (обіди)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30 148 комплексних обідів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467553"/>
                  </a:ext>
                </a:extLst>
              </a:tr>
              <a:tr h="89387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Релігійна громада «Свідомості </a:t>
                      </a:r>
                      <a:r>
                        <a:rPr lang="uk-UA" sz="1400" b="1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Крішни</a:t>
                      </a:r>
                      <a:r>
                        <a:rPr lang="uk-UA" sz="14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в м. Житомирі</a:t>
                      </a: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забезпечення підопічних Житомирського міського територіального центру соціального обслуговування  (надання соціальних послуг) ЖМР натуральною</a:t>
                      </a:r>
                      <a:r>
                        <a:rPr lang="uk-UA" sz="14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допомогою у вигляді гарячого харчування (обіди)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390 осіб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865278"/>
                  </a:ext>
                </a:extLst>
              </a:tr>
              <a:tr h="5478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Австрійське </a:t>
                      </a:r>
                      <a:r>
                        <a:rPr lang="uk-UA" sz="1400" b="1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освітньо</a:t>
                      </a: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-благодійне товариство «Серце для України»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надання натуральної допомоги для дітей-сиріт, дітей,</a:t>
                      </a:r>
                      <a:r>
                        <a:rPr lang="uk-UA" sz="14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позбавлених батьківського піклування</a:t>
                      </a: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102 дитини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552729"/>
                  </a:ext>
                </a:extLst>
              </a:tr>
              <a:tr h="11065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БФ «Хлібний</a:t>
                      </a:r>
                      <a:r>
                        <a:rPr lang="uk-UA" sz="14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дім</a:t>
                      </a: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забезпечення підопічних Житомирського міського територіального центру соціального обслуговування  (надання соціальних послуг) ЖМР натуральною допомогою у вигляді гарячого харчування (обіди)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564 особи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2177986"/>
                  </a:ext>
                </a:extLst>
              </a:tr>
            </a:tbl>
          </a:graphicData>
        </a:graphic>
      </p:graphicFrame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CAC301B5-8173-141C-A3B2-D11B1D57C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FBDAAAFB-DA39-D73A-C28E-7330F8A3D1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66351154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BAA8F9B9-AB7D-DCD4-B715-98E5DF9F0BCB}"/>
              </a:ext>
            </a:extLst>
          </p:cNvPr>
          <p:cNvSpPr txBox="1">
            <a:spLocks/>
          </p:cNvSpPr>
          <p:nvPr/>
        </p:nvSpPr>
        <p:spPr>
          <a:xfrm>
            <a:off x="1596000" y="1248507"/>
            <a:ext cx="9000000" cy="831600"/>
          </a:xfrm>
          <a:prstGeom prst="rect">
            <a:avLst/>
          </a:prstGeom>
          <a:effectLst/>
        </p:spPr>
        <p:txBody>
          <a:bodyPr anchor="ctr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СПІВПРАЦЯ З ГРОМАДСЬКИМИ, БЛАГОДІЙНИМИ, РЕЛІГІЙНИМИ ОРГАНІЗАЦІЯМИ ТА ФОНДАМИ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280585"/>
              </p:ext>
            </p:extLst>
          </p:nvPr>
        </p:nvGraphicFramePr>
        <p:xfrm>
          <a:off x="462000" y="2228193"/>
          <a:ext cx="11268000" cy="4204138"/>
        </p:xfrm>
        <a:graphic>
          <a:graphicData uri="http://schemas.openxmlformats.org/drawingml/2006/table">
            <a:tbl>
              <a:tblPr firstRow="1" bandRow="1">
                <a:effectLst/>
                <a:tableStyleId>{21E4AEA4-8DFA-4A89-87EB-49C32662AFE0}</a:tableStyleId>
              </a:tblPr>
              <a:tblGrid>
                <a:gridCol w="3756000">
                  <a:extLst>
                    <a:ext uri="{9D8B030D-6E8A-4147-A177-3AD203B41FA5}">
                      <a16:colId xmlns:a16="http://schemas.microsoft.com/office/drawing/2014/main" val="3851799907"/>
                    </a:ext>
                  </a:extLst>
                </a:gridCol>
                <a:gridCol w="5506918">
                  <a:extLst>
                    <a:ext uri="{9D8B030D-6E8A-4147-A177-3AD203B41FA5}">
                      <a16:colId xmlns:a16="http://schemas.microsoft.com/office/drawing/2014/main" val="4090138228"/>
                    </a:ext>
                  </a:extLst>
                </a:gridCol>
                <a:gridCol w="2005082">
                  <a:extLst>
                    <a:ext uri="{9D8B030D-6E8A-4147-A177-3AD203B41FA5}">
                      <a16:colId xmlns:a16="http://schemas.microsoft.com/office/drawing/2014/main" val="3588874012"/>
                    </a:ext>
                  </a:extLst>
                </a:gridCol>
              </a:tblGrid>
              <a:tr h="895703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>
                          <a:effectLst/>
                          <a:latin typeface="Arial Black" panose="020B0A04020102020204" pitchFamily="34" charset="0"/>
                        </a:rPr>
                        <a:t>НАЗВА ОРГАНІЗАЦІЇ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МЕТА СПІВПРАЦІ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>
                          <a:effectLst/>
                          <a:latin typeface="Arial Black" panose="020B0A04020102020204" pitchFamily="34" charset="0"/>
                        </a:rPr>
                        <a:t>КІЛЬКІСНИЙ ПОКАЗНИК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664819"/>
                  </a:ext>
                </a:extLst>
              </a:tr>
              <a:tr h="603311">
                <a:tc>
                  <a:txBody>
                    <a:bodyPr/>
                    <a:lstStyle/>
                    <a:p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ГО «Петро і Мазепа»</a:t>
                      </a: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забезпечення натуральною допомогою родин з дітьми, дітей з інвалідністю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400 родин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467553"/>
                  </a:ext>
                </a:extLst>
              </a:tr>
              <a:tr h="782195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БО «БФ «</a:t>
                      </a:r>
                      <a:r>
                        <a:rPr lang="uk-UA" sz="1600" b="1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Люмос</a:t>
                      </a:r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Україна»</a:t>
                      </a: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забезпечення натуральною допомогою багатодітних</a:t>
                      </a:r>
                      <a:r>
                        <a:rPr lang="uk-UA" sz="14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родин, родин, які виховують дитину з інвалідністю (з числа</a:t>
                      </a:r>
                      <a:r>
                        <a:rPr lang="uk-UA" sz="14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ВПО)</a:t>
                      </a: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330 родин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865278"/>
                  </a:ext>
                </a:extLst>
              </a:tr>
              <a:tr h="78220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БО «Благодійний фонд «БГВ»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надання натуральної допомоги у вигляді новорічних подарунків для дітей з інвалідністю, ВПО, молоді з інвалідністю, дітей з багатодітних родин </a:t>
                      </a: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300 родин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552729"/>
                  </a:ext>
                </a:extLst>
              </a:tr>
              <a:tr h="114072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MDMPU LA MAIN DANS LA MAIN POUR L’UKRAINE</a:t>
                      </a:r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спільно з БО «</a:t>
                      </a:r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Благодійний фонд «Ангеліна</a:t>
                      </a:r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забезпечення натуральною допомогою у вигляді допоміжних засобів реабілітації (милиці, палиці, крісла колісні, ходунки тощо)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50 осіб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2177986"/>
                  </a:ext>
                </a:extLst>
              </a:tr>
            </a:tbl>
          </a:graphicData>
        </a:graphic>
      </p:graphicFrame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93868CEE-4F19-8F02-C5BF-129F99E8CE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E3673585-F920-6378-F3AD-EF0C75D5B3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14186842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0">
              <a:schemeClr val="tx1">
                <a:alpha val="90000"/>
              </a:schemeClr>
            </a:gs>
            <a:gs pos="100000">
              <a:srgbClr val="45535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1236000" y="2160000"/>
            <a:ext cx="9720000" cy="2739211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dirty="0">
                <a:latin typeface="Arial Black" panose="020B0A04020102020204" pitchFamily="34" charset="0"/>
              </a:rPr>
              <a:t>РОЗДІЛ </a:t>
            </a:r>
            <a:r>
              <a:rPr lang="en-US" dirty="0">
                <a:latin typeface="Arial Black" panose="020B0A04020102020204" pitchFamily="34" charset="0"/>
              </a:rPr>
              <a:t>V</a:t>
            </a:r>
            <a:endParaRPr lang="uk-UA" dirty="0"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  <a:p>
            <a:pPr algn="ctr">
              <a:defRPr/>
            </a:pPr>
            <a:endParaRPr lang="uk-UA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dirty="0" smtClean="0">
                <a:solidFill>
                  <a:srgbClr val="D87012"/>
                </a:solidFill>
                <a:latin typeface="Arial Black" panose="020B0A04020102020204" pitchFamily="34" charset="0"/>
              </a:rPr>
              <a:t>ВИСНОВКИ</a:t>
            </a:r>
          </a:p>
          <a:p>
            <a:pPr algn="ctr">
              <a:defRPr/>
            </a:pPr>
            <a:r>
              <a:rPr lang="uk-UA" dirty="0" smtClean="0">
                <a:solidFill>
                  <a:srgbClr val="D87012"/>
                </a:solidFill>
                <a:latin typeface="Arial Black" panose="020B0A04020102020204" pitchFamily="34" charset="0"/>
              </a:rPr>
              <a:t> </a:t>
            </a:r>
            <a:r>
              <a:rPr lang="uk-UA" dirty="0">
                <a:solidFill>
                  <a:srgbClr val="D87012"/>
                </a:solidFill>
                <a:latin typeface="Arial Black" panose="020B0A04020102020204" pitchFamily="34" charset="0"/>
              </a:rPr>
              <a:t>ЩОДО ПРІОРИТЕТІВ ОРГАНІЗАЦІЇ НАДАННЯ СОЦІАЛЬНИХ ПОСЛУГ</a:t>
            </a: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AE813BE9-2022-F1A7-4AE4-A725C914FF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900B8264-BB42-E9B4-828E-E8D2D21B3F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23243243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0">
              <a:schemeClr val="tx1">
                <a:alpha val="90000"/>
              </a:schemeClr>
            </a:gs>
            <a:gs pos="100000">
              <a:srgbClr val="45535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FF8330C-0864-1EBD-1CBC-40CDFB5ED570}"/>
              </a:ext>
            </a:extLst>
          </p:cNvPr>
          <p:cNvSpPr txBox="1">
            <a:spLocks/>
          </p:cNvSpPr>
          <p:nvPr/>
        </p:nvSpPr>
        <p:spPr>
          <a:xfrm>
            <a:off x="1479480" y="720000"/>
            <a:ext cx="9235536" cy="831600"/>
          </a:xfrm>
          <a:prstGeom prst="rect">
            <a:avLst/>
          </a:prstGeom>
          <a:effectLst/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b="1" dirty="0">
                <a:latin typeface="Arial Black" panose="020B0A04020102020204" pitchFamily="34" charset="0"/>
                <a:cs typeface="Calibri" panose="020F0502020204030204" pitchFamily="34" charset="0"/>
              </a:rPr>
              <a:t>ЗАГАЛЬНІ ВИСНОВКИ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2000" y="1911600"/>
            <a:ext cx="11268000" cy="430887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ru-RU" sz="2400" b="1" dirty="0">
                <a:solidFill>
                  <a:srgbClr val="D87012"/>
                </a:solidFill>
                <a:latin typeface="Arial Black" panose="020B0A04020102020204" pitchFamily="34" charset="0"/>
              </a:rPr>
              <a:t>ЗАГАЛЬНА ОЦІНКА СИТУАЦІЇ</a:t>
            </a:r>
            <a:endParaRPr lang="uk-UA" sz="800" b="1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стабільно високий попит на базові соціальні послуги (догляд вдома, натуральна допомога, соціальний супровід)</a:t>
            </a:r>
            <a:endParaRPr lang="uk-UA" sz="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зростання потреби у довгострокових формах підтримки (стаціонарний догляд, підтримане проживання, паліативний догляд)</a:t>
            </a:r>
            <a:endParaRPr lang="uk-UA" sz="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збільшення попиту на послуги денного догляду дітей/осіб з інвалідністю, комплексної </a:t>
            </a: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послуги раннього втручання, супроводу під час інклюзивного навчання</a:t>
            </a:r>
            <a:endParaRPr lang="uk-UA" sz="800" b="1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актуальність розширення, підвищення якості послуг психосоціальної підтримки та життєстійкості</a:t>
            </a:r>
            <a:endParaRPr lang="uk-UA" sz="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зростання навантаження на сім</a:t>
            </a:r>
            <a:r>
              <a:rPr lang="en-US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’</a:t>
            </a: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ї, які здійснюють догляд за </a:t>
            </a:r>
            <a:r>
              <a:rPr lang="uk-UA" sz="20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маломобільними</a:t>
            </a: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 особами та особами/дітьми з інвалідністю</a:t>
            </a:r>
            <a:endParaRPr lang="ru-RU" sz="20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E5FD89FF-6EE8-90DB-B020-D5006E0864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193A8D83-D269-5992-099B-CBA1F65F32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268534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0">
              <a:schemeClr val="tx1">
                <a:alpha val="90000"/>
              </a:schemeClr>
            </a:gs>
            <a:gs pos="100000">
              <a:srgbClr val="45535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1236000" y="2160000"/>
            <a:ext cx="9720000" cy="3631763"/>
          </a:xfrm>
          <a:prstGeom prst="rect">
            <a:avLst/>
          </a:prstGeom>
          <a:effectLst/>
        </p:spPr>
        <p:txBody>
          <a:bodyPr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dirty="0">
                <a:latin typeface="Arial Black" panose="020B0A04020102020204" pitchFamily="34" charset="0"/>
              </a:rPr>
              <a:t>РОЗДІЛ ІІ</a:t>
            </a:r>
          </a:p>
          <a:p>
            <a:pPr algn="ctr">
              <a:defRPr/>
            </a:pPr>
            <a:endParaRPr lang="uk-UA" dirty="0">
              <a:solidFill>
                <a:srgbClr val="D87012"/>
              </a:solidFill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uk-UA" dirty="0">
                <a:solidFill>
                  <a:srgbClr val="D87012"/>
                </a:solidFill>
                <a:latin typeface="Arial Black" panose="020B0A04020102020204" pitchFamily="34" charset="0"/>
              </a:rPr>
              <a:t>ХАРАКТЕРИСТИКИ ВРАЗЛИВИХ ГРУП </a:t>
            </a:r>
          </a:p>
          <a:p>
            <a:pPr algn="ctr">
              <a:defRPr/>
            </a:pPr>
            <a:r>
              <a:rPr lang="uk-UA" dirty="0">
                <a:solidFill>
                  <a:srgbClr val="D87012"/>
                </a:solidFill>
                <a:latin typeface="Arial Black" panose="020B0A04020102020204" pitchFamily="34" charset="0"/>
              </a:rPr>
              <a:t>НАСЕЛЕННЯ ГРОМАДИ</a:t>
            </a:r>
          </a:p>
          <a:p>
            <a:pPr algn="just">
              <a:defRPr/>
            </a:pPr>
            <a:endParaRPr lang="uk-UA" dirty="0">
              <a:solidFill>
                <a:srgbClr val="D87012"/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Wingdings" panose="05000000000000000000" pitchFamily="2" charset="2"/>
              <a:buChar char="q"/>
              <a:defRPr/>
            </a:pPr>
            <a:r>
              <a:rPr lang="uk-UA" sz="1800" dirty="0">
                <a:latin typeface="Arial Black" panose="020B0A04020102020204" pitchFamily="34" charset="0"/>
              </a:rPr>
              <a:t>Чисельність вразливих груп населення</a:t>
            </a:r>
          </a:p>
          <a:p>
            <a:pPr algn="ctr">
              <a:defRPr/>
            </a:pPr>
            <a:endParaRPr lang="uk-UA" sz="1800" dirty="0">
              <a:latin typeface="Arial Black" panose="020B0A04020102020204" pitchFamily="34" charset="0"/>
            </a:endParaRPr>
          </a:p>
          <a:p>
            <a:pPr marL="457200" indent="-457200" algn="ctr">
              <a:buFont typeface="Wingdings" panose="05000000000000000000" pitchFamily="2" charset="2"/>
              <a:buChar char="q"/>
              <a:defRPr/>
            </a:pPr>
            <a:r>
              <a:rPr lang="uk-UA" sz="1800" dirty="0">
                <a:latin typeface="Arial Black" panose="020B0A04020102020204" pitchFamily="34" charset="0"/>
              </a:rPr>
              <a:t> Чинники, що зумовлюють вразливість</a:t>
            </a:r>
          </a:p>
          <a:p>
            <a:pPr algn="ctr">
              <a:defRPr/>
            </a:pPr>
            <a:endParaRPr lang="uk-UA" sz="1800" dirty="0">
              <a:latin typeface="Arial Black" panose="020B0A04020102020204" pitchFamily="34" charset="0"/>
            </a:endParaRPr>
          </a:p>
          <a:p>
            <a:pPr marL="457200" indent="-457200" algn="ctr">
              <a:buFont typeface="Wingdings" panose="05000000000000000000" pitchFamily="2" charset="2"/>
              <a:buChar char="q"/>
              <a:defRPr/>
            </a:pPr>
            <a:r>
              <a:rPr lang="uk-UA" sz="1800" dirty="0">
                <a:latin typeface="Arial Black" panose="020B0A04020102020204" pitchFamily="34" charset="0"/>
              </a:rPr>
              <a:t>Стан охоплення соціальними послугами</a:t>
            </a: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E71FBF2D-EF59-612B-9742-69A5EF5CA5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5776BCC8-14F4-E44D-B794-FA70FCD86C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11398464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0">
              <a:schemeClr val="tx1">
                <a:alpha val="90000"/>
              </a:schemeClr>
            </a:gs>
            <a:gs pos="100000">
              <a:srgbClr val="45535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2000" y="1911600"/>
            <a:ext cx="11268000" cy="420115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ru-RU" sz="2400" b="1" dirty="0">
                <a:solidFill>
                  <a:srgbClr val="D87012"/>
                </a:solidFill>
                <a:latin typeface="Arial Black" panose="020B0A04020102020204" pitchFamily="34" charset="0"/>
              </a:rPr>
              <a:t>ОСНОВНІ ТЕНДЕНЦІЇ</a:t>
            </a:r>
            <a:endParaRPr lang="uk-UA" sz="800" b="1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демографічне старіння населення зумовлює підвищення потреби у соціальних послугах</a:t>
            </a:r>
            <a:endParaRPr lang="uk-UA" sz="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воєнний стан та внутрішнє переміщення населення посилюють потребу у психологічній підтримці</a:t>
            </a:r>
            <a:endParaRPr lang="uk-UA" sz="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збільшення кількості дітей/осіб з інвалідністю потребують послуг з догляду</a:t>
            </a:r>
            <a:endParaRPr lang="ru-RU" sz="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частина осіб, які потребують стаціонарного догляду, мають можливість отримати альтернативні послуги в громаді (догляд на професійній/непрофесійній основі)</a:t>
            </a:r>
            <a:endParaRPr lang="uk-UA" sz="800" b="1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sz="20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наявні ресурси в громаді потребують розширення</a:t>
            </a:r>
            <a:endParaRPr lang="ru-RU" sz="2000" b="1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  <a:defRPr/>
            </a:pPr>
            <a:endParaRPr lang="uk-UA" sz="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02CCA7DF-7EC0-C200-B3ED-9805F3EB52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F6780807-460D-6B2E-585A-E34E1CCBC4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B7682AF-0020-07B2-5AB5-ADEEBB96589E}"/>
              </a:ext>
            </a:extLst>
          </p:cNvPr>
          <p:cNvSpPr txBox="1">
            <a:spLocks/>
          </p:cNvSpPr>
          <p:nvPr/>
        </p:nvSpPr>
        <p:spPr>
          <a:xfrm>
            <a:off x="1479480" y="720000"/>
            <a:ext cx="9235536" cy="831600"/>
          </a:xfrm>
          <a:prstGeom prst="rect">
            <a:avLst/>
          </a:prstGeom>
          <a:effectLst/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b="1" dirty="0">
                <a:latin typeface="Arial Black" panose="020B0A04020102020204" pitchFamily="34" charset="0"/>
                <a:cs typeface="Calibri" panose="020F0502020204030204" pitchFamily="34" charset="0"/>
              </a:rPr>
              <a:t>ЗАГАЛЬНІ ВИСНОВКИ</a:t>
            </a:r>
          </a:p>
        </p:txBody>
      </p:sp>
    </p:spTree>
    <p:extLst>
      <p:ext uri="{BB962C8B-B14F-4D97-AF65-F5344CB8AC3E}">
        <p14:creationId xmlns:p14="http://schemas.microsoft.com/office/powerpoint/2010/main" val="99017731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0">
              <a:schemeClr val="tx1">
                <a:alpha val="90000"/>
              </a:schemeClr>
            </a:gs>
            <a:gs pos="100000">
              <a:srgbClr val="45535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1322962" y="2160000"/>
            <a:ext cx="9601199" cy="3231654"/>
          </a:xfrm>
          <a:prstGeom prst="rect">
            <a:avLst/>
          </a:prstGeom>
          <a:effectLst/>
        </p:spPr>
        <p:txBody>
          <a:bodyPr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spcAft>
                <a:spcPts val="2400"/>
              </a:spcAft>
              <a:defRPr/>
            </a:pPr>
            <a:r>
              <a:rPr lang="uk-UA" dirty="0">
                <a:latin typeface="Arial Black" panose="020B0A04020102020204" pitchFamily="34" charset="0"/>
              </a:rPr>
              <a:t>РОЗДІЛ </a:t>
            </a:r>
            <a:r>
              <a:rPr lang="en-US" dirty="0">
                <a:latin typeface="Arial Black" panose="020B0A04020102020204" pitchFamily="34" charset="0"/>
              </a:rPr>
              <a:t>V</a:t>
            </a:r>
            <a:r>
              <a:rPr lang="uk-UA" dirty="0">
                <a:latin typeface="Arial Black" panose="020B0A04020102020204" pitchFamily="34" charset="0"/>
              </a:rPr>
              <a:t>І</a:t>
            </a:r>
            <a:endParaRPr lang="uk-UA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  <a:p>
            <a:pPr algn="ctr">
              <a:spcAft>
                <a:spcPts val="2400"/>
              </a:spcAft>
              <a:defRPr/>
            </a:pPr>
            <a:r>
              <a:rPr lang="uk-UA" dirty="0">
                <a:solidFill>
                  <a:srgbClr val="D87012"/>
                </a:solidFill>
                <a:latin typeface="Arial Black" panose="020B0A04020102020204" pitchFamily="34" charset="0"/>
              </a:rPr>
              <a:t>РЕКОМЕНДАЦІЇ ЗА РЕЗУЛЬТАТАМИ ВИЗНАЧЕННЯ ПОТРЕБ</a:t>
            </a:r>
            <a:endParaRPr lang="uk-UA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  <a:p>
            <a:pPr marL="457200" indent="-457200" algn="ctr">
              <a:spcAft>
                <a:spcPts val="1200"/>
              </a:spcAft>
              <a:buFont typeface="Wingdings" panose="05000000000000000000" pitchFamily="2" charset="2"/>
              <a:buChar char="q"/>
              <a:defRPr/>
            </a:pPr>
            <a:r>
              <a:rPr lang="uk-UA" sz="2000" dirty="0">
                <a:latin typeface="Arial Black" panose="020B0A04020102020204" pitchFamily="34" charset="0"/>
              </a:rPr>
              <a:t>Пріоритетні види соціальних послуг</a:t>
            </a:r>
          </a:p>
          <a:p>
            <a:pPr marL="457200" indent="-457200" algn="ctr">
              <a:spcAft>
                <a:spcPts val="1200"/>
              </a:spcAft>
              <a:buFont typeface="Wingdings" panose="05000000000000000000" pitchFamily="2" charset="2"/>
              <a:buChar char="q"/>
              <a:defRPr/>
            </a:pPr>
            <a:r>
              <a:rPr lang="uk-UA" sz="2000" dirty="0">
                <a:latin typeface="Arial Black" panose="020B0A04020102020204" pitchFamily="34" charset="0"/>
              </a:rPr>
              <a:t>Результати визначення потреб</a:t>
            </a:r>
          </a:p>
          <a:p>
            <a:pPr marL="457200" indent="-457200" algn="ctr">
              <a:spcAft>
                <a:spcPts val="1200"/>
              </a:spcAft>
              <a:buFont typeface="Wingdings" panose="05000000000000000000" pitchFamily="2" charset="2"/>
              <a:buChar char="q"/>
              <a:defRPr/>
            </a:pPr>
            <a:r>
              <a:rPr lang="uk-UA" sz="2000" dirty="0">
                <a:latin typeface="Arial Black" panose="020B0A04020102020204" pitchFamily="34" charset="0"/>
              </a:rPr>
              <a:t>Створення </a:t>
            </a:r>
            <a:r>
              <a:rPr lang="uk-UA" sz="2000" dirty="0" err="1">
                <a:latin typeface="Arial Black" panose="020B0A04020102020204" pitchFamily="34" charset="0"/>
              </a:rPr>
              <a:t>безбар</a:t>
            </a:r>
            <a:r>
              <a:rPr lang="en-US" sz="2000" dirty="0">
                <a:latin typeface="Arial Black" panose="020B0A04020102020204" pitchFamily="34" charset="0"/>
              </a:rPr>
              <a:t>’</a:t>
            </a:r>
            <a:r>
              <a:rPr lang="uk-UA" sz="2000" dirty="0" err="1">
                <a:latin typeface="Arial Black" panose="020B0A04020102020204" pitchFamily="34" charset="0"/>
              </a:rPr>
              <a:t>єрного</a:t>
            </a:r>
            <a:r>
              <a:rPr lang="uk-UA" sz="2000" dirty="0">
                <a:latin typeface="Arial Black" panose="020B0A04020102020204" pitchFamily="34" charset="0"/>
              </a:rPr>
              <a:t> середовища</a:t>
            </a: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EE70077C-5EDA-892E-B920-BCACCB28C5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C005635A-5907-F591-C67F-EA83A84488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23594087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0">
              <a:schemeClr val="tx1">
                <a:alpha val="90000"/>
              </a:schemeClr>
            </a:gs>
            <a:gs pos="100000">
              <a:srgbClr val="45535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A0037C3-3FEB-5A3F-5F9C-93743EF80FC0}"/>
              </a:ext>
            </a:extLst>
          </p:cNvPr>
          <p:cNvSpPr txBox="1">
            <a:spLocks/>
          </p:cNvSpPr>
          <p:nvPr/>
        </p:nvSpPr>
        <p:spPr>
          <a:xfrm>
            <a:off x="1479480" y="720000"/>
            <a:ext cx="9235536" cy="831600"/>
          </a:xfrm>
          <a:prstGeom prst="rect">
            <a:avLst/>
          </a:prstGeom>
          <a:effectLst/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b="1" dirty="0">
                <a:latin typeface="Arial Black" panose="020B0A04020102020204" pitchFamily="34" charset="0"/>
                <a:cs typeface="Calibri" panose="020F0502020204030204" pitchFamily="34" charset="0"/>
              </a:rPr>
              <a:t>РЕЗУЛЬТАТИ ВИЗНАЧЕННЯ ПОТРЕБ</a:t>
            </a:r>
            <a:endParaRPr lang="uk-UA" sz="1050" dirty="0"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2000" y="1911600"/>
            <a:ext cx="11268000" cy="326243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spcAft>
                <a:spcPts val="2400"/>
              </a:spcAft>
              <a:defRPr/>
            </a:pPr>
            <a:r>
              <a:rPr lang="uk-UA" sz="28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Розв</a:t>
            </a:r>
            <a:r>
              <a:rPr lang="en-US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’</a:t>
            </a:r>
            <a:r>
              <a:rPr lang="ru-RU" sz="28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язання</a:t>
            </a:r>
            <a:r>
              <a:rPr lang="ru-RU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sz="28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соціальних</a:t>
            </a:r>
            <a:r>
              <a:rPr lang="ru-RU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 проблем у </a:t>
            </a:r>
            <a:r>
              <a:rPr lang="ru-RU" sz="28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громаді</a:t>
            </a:r>
            <a:r>
              <a:rPr lang="ru-RU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sz="28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можливе</a:t>
            </a:r>
            <a:r>
              <a:rPr lang="ru-RU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 за </a:t>
            </a:r>
            <a:r>
              <a:rPr lang="ru-RU" sz="28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умови</a:t>
            </a:r>
            <a:r>
              <a:rPr lang="ru-RU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 системного </a:t>
            </a:r>
            <a:r>
              <a:rPr lang="ru-RU" sz="28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підходу</a:t>
            </a:r>
            <a:r>
              <a:rPr lang="ru-RU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, </a:t>
            </a:r>
            <a:r>
              <a:rPr lang="ru-RU" sz="28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який</a:t>
            </a:r>
            <a:r>
              <a:rPr lang="ru-RU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sz="28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передбачає</a:t>
            </a:r>
            <a:r>
              <a:rPr lang="ru-RU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: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q"/>
              <a:defRPr/>
            </a:pP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розвиток мережі соціальних послуг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q"/>
              <a:defRPr/>
            </a:pP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підвищення їх доступності та якості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q"/>
              <a:defRPr/>
            </a:pP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посилення співпраці з громадськими та міжнародними організаціями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q"/>
              <a:defRPr/>
            </a:pP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активне інформування населення про наявні ресурси щодо надавачів соціальних послуг </a:t>
            </a: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5F13512B-B6B3-7F82-B3F3-724AE0C08C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4AF11550-1EA3-F729-81C7-2C40FEAC83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93449749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B416D7FD-64D9-249F-8598-1D8F9620F727}"/>
              </a:ext>
            </a:extLst>
          </p:cNvPr>
          <p:cNvSpPr txBox="1">
            <a:spLocks/>
          </p:cNvSpPr>
          <p:nvPr/>
        </p:nvSpPr>
        <p:spPr>
          <a:xfrm>
            <a:off x="1922447" y="1038988"/>
            <a:ext cx="8514886" cy="831600"/>
          </a:xfrm>
          <a:prstGeom prst="rect">
            <a:avLst/>
          </a:prstGeom>
          <a:effectLst/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ПОТРЕБА В ЗАПРОВАДЖЕННІ СОЦІАЛЬНИХ ПОСЛУГ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2703755"/>
              </p:ext>
            </p:extLst>
          </p:nvPr>
        </p:nvGraphicFramePr>
        <p:xfrm>
          <a:off x="462000" y="1963551"/>
          <a:ext cx="11268000" cy="4631419"/>
        </p:xfrm>
        <a:graphic>
          <a:graphicData uri="http://schemas.openxmlformats.org/drawingml/2006/table">
            <a:tbl>
              <a:tblPr firstRow="1" bandRow="1">
                <a:effectLst/>
                <a:tableStyleId>{21E4AEA4-8DFA-4A89-87EB-49C32662AFE0}</a:tableStyleId>
              </a:tblPr>
              <a:tblGrid>
                <a:gridCol w="8692509">
                  <a:extLst>
                    <a:ext uri="{9D8B030D-6E8A-4147-A177-3AD203B41FA5}">
                      <a16:colId xmlns:a16="http://schemas.microsoft.com/office/drawing/2014/main" val="3851799907"/>
                    </a:ext>
                  </a:extLst>
                </a:gridCol>
                <a:gridCol w="2575491">
                  <a:extLst>
                    <a:ext uri="{9D8B030D-6E8A-4147-A177-3AD203B41FA5}">
                      <a16:colId xmlns:a16="http://schemas.microsoft.com/office/drawing/2014/main" val="3588874012"/>
                    </a:ext>
                  </a:extLst>
                </a:gridCol>
              </a:tblGrid>
              <a:tr h="80481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>
                          <a:effectLst/>
                          <a:latin typeface="Arial Black" panose="020B0A04020102020204" pitchFamily="34" charset="0"/>
                        </a:rPr>
                        <a:t>НАЗВА СОЦІАЛЬНОЇ</a:t>
                      </a:r>
                      <a:r>
                        <a:rPr lang="uk-UA" sz="1600" baseline="0" dirty="0">
                          <a:effectLst/>
                          <a:latin typeface="Arial Black" panose="020B0A04020102020204" pitchFamily="34" charset="0"/>
                        </a:rPr>
                        <a:t> ПОСЛУГИ</a:t>
                      </a:r>
                      <a:endParaRPr lang="ru-RU" sz="1600" dirty="0"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>
                          <a:effectLst/>
                          <a:latin typeface="Arial Black" panose="020B0A04020102020204" pitchFamily="34" charset="0"/>
                        </a:rPr>
                        <a:t>К-ТЬ ОСІБ, ЯКІ ПОТРЕБУЮТЬ ЇЇ НАДАННЯ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664819"/>
                  </a:ext>
                </a:extLst>
              </a:tr>
              <a:tr h="411061">
                <a:tc>
                  <a:txBody>
                    <a:bodyPr/>
                    <a:lstStyle/>
                    <a:p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підтримане проживання осіб похилого віку</a:t>
                      </a:r>
                      <a:r>
                        <a:rPr lang="uk-UA" sz="16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 та осіб з інвалідністю</a:t>
                      </a: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30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467553"/>
                  </a:ext>
                </a:extLst>
              </a:tr>
              <a:tr h="34394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догляд стаціонарний</a:t>
                      </a: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397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552729"/>
                  </a:ext>
                </a:extLst>
              </a:tr>
              <a:tr h="36072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паліативний догляд</a:t>
                      </a: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334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2177986"/>
                  </a:ext>
                </a:extLst>
              </a:tr>
              <a:tr h="56206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тимчасовий відпочинок для батьків або осіб, які їх заміняють, що здійснюють догляд за дітьми з інвалідністю</a:t>
                      </a: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35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8772681"/>
                  </a:ext>
                </a:extLst>
              </a:tr>
              <a:tr h="52824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i="0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транзитне підтримане проживання / учбова соціальна квартира (будинок)</a:t>
                      </a:r>
                      <a:endParaRPr lang="uk-UA" sz="1600" b="1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7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0369895"/>
                  </a:ext>
                </a:extLst>
              </a:tr>
              <a:tr h="52824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догляд та виховання дітей в умовах, наближених до сімейних</a:t>
                      </a:r>
                      <a:endParaRPr lang="uk-UA" sz="1600" b="1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12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5844902"/>
                  </a:ext>
                </a:extLst>
              </a:tr>
              <a:tr h="102441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тимчасовий відпочинок для осіб, що здійснюють догляд за особами з інвалідністю, особами, які мають невиліковні хвороби, що потребують тривалого лікування</a:t>
                      </a:r>
                      <a:endParaRPr lang="ru-RU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40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1814914"/>
                  </a:ext>
                </a:extLst>
              </a:tr>
            </a:tbl>
          </a:graphicData>
        </a:graphic>
      </p:graphicFrame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799EB74B-F4B0-1ABF-1E7E-12046EAC14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851844D4-BD9C-7EB6-F9EE-CF2B1F4FD8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81345850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3B950AD-80C3-BED8-A038-AE2AD5B1DED1}"/>
              </a:ext>
            </a:extLst>
          </p:cNvPr>
          <p:cNvSpPr txBox="1"/>
          <p:nvPr/>
        </p:nvSpPr>
        <p:spPr>
          <a:xfrm>
            <a:off x="1596000" y="719998"/>
            <a:ext cx="9000000" cy="831600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 anchor="ctr">
            <a:noAutofit/>
          </a:bodyPr>
          <a:lstStyle/>
          <a:p>
            <a:pPr algn="ctr"/>
            <a:r>
              <a:rPr lang="uk-UA" altLang="ru-RU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ДОСТУПНІСТЬ СОЦІАЛЬНИХ ПОСЛУГ ДЛЯ ОСІБ З ІНВАЛІДНІСТЮ (БЕЗБАР</a:t>
            </a:r>
            <a:r>
              <a:rPr lang="en-US" altLang="ru-RU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’</a:t>
            </a:r>
            <a:r>
              <a:rPr lang="uk-UA" altLang="ru-RU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ЄРНІСТЬ)</a:t>
            </a:r>
          </a:p>
        </p:txBody>
      </p:sp>
      <p:sp>
        <p:nvSpPr>
          <p:cNvPr id="10" name="Прямоугольник 1"/>
          <p:cNvSpPr>
            <a:spLocks noChangeArrowheads="1"/>
          </p:cNvSpPr>
          <p:nvPr/>
        </p:nvSpPr>
        <p:spPr bwMode="auto">
          <a:xfrm>
            <a:off x="462000" y="2192400"/>
            <a:ext cx="11268001" cy="3985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Aft>
                <a:spcPts val="1200"/>
              </a:spcAft>
              <a:defRPr/>
            </a:pPr>
            <a:r>
              <a:rPr lang="uk-UA" altLang="ru-RU" sz="2400" b="1" dirty="0">
                <a:solidFill>
                  <a:srgbClr val="D870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 метою забезпечення доступності соціальних послуг для осіб з інвалідністю вживаються заходи:</a:t>
            </a:r>
            <a:endParaRPr lang="uk-UA" altLang="ru-RU" sz="800" b="1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  <a:defRPr/>
            </a:pPr>
            <a:r>
              <a:rPr lang="uk-UA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створення </a:t>
            </a:r>
            <a:r>
              <a:rPr lang="uk-UA" alt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безбар</a:t>
            </a:r>
            <a:r>
              <a:rPr lang="en-US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’</a:t>
            </a:r>
            <a:r>
              <a:rPr lang="uk-UA" alt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єрного</a:t>
            </a:r>
            <a:r>
              <a:rPr lang="uk-UA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доступу до приміщень надавачів соціальних послуг (підйомники, пандуси тощо)</a:t>
            </a:r>
            <a:endParaRPr lang="uk-UA" altLang="ru-RU" sz="800" b="1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  <a:defRPr/>
            </a:pPr>
            <a:r>
              <a:rPr lang="uk-UA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індивідуальний підхід до визначення потреб та організації надання соціальних послуг </a:t>
            </a:r>
            <a:endParaRPr lang="uk-UA" altLang="ru-RU" sz="800" b="1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  <a:defRPr/>
            </a:pPr>
            <a:r>
              <a:rPr lang="uk-UA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інформування осіб з інвалідністю та їх сімей про можливість отримання соціальних послуг </a:t>
            </a:r>
            <a:endParaRPr lang="uk-UA" altLang="ru-RU" sz="800" b="1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  <a:defRPr/>
            </a:pPr>
            <a:r>
              <a:rPr lang="uk-UA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міжвідомча взаємодія між департаментом соціальної політики, надавачами соціальних послуг, закладами охорони </a:t>
            </a:r>
            <a:r>
              <a:rPr lang="uk-UA" alt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здоров</a:t>
            </a:r>
            <a:r>
              <a:rPr lang="en-US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’</a:t>
            </a:r>
            <a:r>
              <a:rPr lang="uk-UA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я, освіти та іншими </a:t>
            </a:r>
            <a:r>
              <a:rPr lang="uk-UA" alt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суб</a:t>
            </a:r>
            <a:r>
              <a:rPr lang="en-US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’</a:t>
            </a:r>
            <a:r>
              <a:rPr lang="uk-UA" alt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єктами</a:t>
            </a:r>
            <a:r>
              <a:rPr lang="uk-UA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соціальної роботи</a:t>
            </a: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6E7E7409-F7E3-53C2-3DE4-0259276B1F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AC17B6BB-E126-132B-53A6-7D58E95EB4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85337196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799617" y="984664"/>
            <a:ext cx="8813260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До складу груп входять представники </a:t>
            </a:r>
            <a:r>
              <a:rPr lang="uk-UA" sz="2400" dirty="0">
                <a:solidFill>
                  <a:schemeClr val="bg1"/>
                </a:solidFill>
                <a:latin typeface="Arial Black" panose="020B0A04020102020204" pitchFamily="34" charset="0"/>
              </a:rPr>
              <a:t>   </a:t>
            </a:r>
            <a:r>
              <a:rPr lang="uk-UA" sz="1600" dirty="0">
                <a:solidFill>
                  <a:schemeClr val="accent2"/>
                </a:solidFill>
                <a:latin typeface="Book Antiqua" panose="02040602050305030304" pitchFamily="18" charset="0"/>
              </a:rPr>
              <a:t>                                                           </a:t>
            </a:r>
            <a:endParaRPr lang="uk-UA" sz="2000" i="1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sp>
        <p:nvSpPr>
          <p:cNvPr id="10" name="Прямоугольник 1"/>
          <p:cNvSpPr>
            <a:spLocks noChangeArrowheads="1"/>
          </p:cNvSpPr>
          <p:nvPr/>
        </p:nvSpPr>
        <p:spPr bwMode="auto">
          <a:xfrm>
            <a:off x="461999" y="2192400"/>
            <a:ext cx="11268001" cy="4285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  <a:defRPr/>
            </a:pPr>
            <a:r>
              <a:rPr lang="uk-UA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розвиток соціальних та реабілітаційних послуг для дітей/осіб з інвалідністю</a:t>
            </a:r>
            <a:endParaRPr lang="en-US" altLang="ru-RU" sz="800" b="1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uk-UA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розширення спектру соціальних послуг для дітей/осіб з інвалідністю:</a:t>
            </a:r>
          </a:p>
          <a:p>
            <a:pPr marL="1085850" lvl="1" indent="-342900">
              <a:buFont typeface="Wingdings" panose="05000000000000000000" pitchFamily="2" charset="2"/>
              <a:buChar char="§"/>
              <a:defRPr/>
            </a:pPr>
            <a:r>
              <a:rPr lang="uk-UA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транспортна послуга (соціальне авто) </a:t>
            </a:r>
          </a:p>
          <a:p>
            <a:pPr marL="1085850" lvl="1" indent="-342900">
              <a:buFont typeface="Wingdings" panose="05000000000000000000" pitchFamily="2" charset="2"/>
              <a:buChar char="§"/>
              <a:defRPr/>
            </a:pPr>
            <a:r>
              <a:rPr lang="uk-UA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денний догляд дітей/осіб з інвалідністю </a:t>
            </a:r>
          </a:p>
          <a:p>
            <a:pPr marL="1085850" lvl="1" indent="-342900">
              <a:buFont typeface="Wingdings" panose="05000000000000000000" pitchFamily="2" charset="2"/>
              <a:buChar char="§"/>
              <a:defRPr/>
            </a:pPr>
            <a:r>
              <a:rPr lang="uk-UA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супровід під час інклюзивного навчання дітей шкільного віку</a:t>
            </a:r>
          </a:p>
          <a:p>
            <a:pPr marL="1085850" lvl="1" indent="-342900">
              <a:buFont typeface="Wingdings" panose="05000000000000000000" pitchFamily="2" charset="2"/>
              <a:buChar char="§"/>
              <a:defRPr/>
            </a:pPr>
            <a:r>
              <a:rPr lang="uk-UA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комплексна послуга раннього втручання </a:t>
            </a:r>
          </a:p>
          <a:p>
            <a:pPr marL="1085850" lvl="1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uk-UA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фізичний супровід осіб, які </a:t>
            </a:r>
            <a:r>
              <a:rPr lang="uk-UA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мають порушення опорно-рухового апарату та пересуваються на кріслах колісних, з інтелектуальними, сенсорними, фізичними, моторними, психічними та поведінковими порушеннями</a:t>
            </a:r>
            <a:endParaRPr lang="uk-UA" altLang="ru-RU" sz="800" b="1" dirty="0">
              <a:solidFill>
                <a:srgbClr val="FF00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  <a:defRPr/>
            </a:pPr>
            <a:r>
              <a:rPr lang="uk-UA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організація надання окремих соціальних послуг за місцем проживання отримувача (догляд вдома)</a:t>
            </a: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A981DCF5-1570-BB19-726A-9005FBD0F6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C0D81960-4092-77A7-8E66-AB3DEBFCB7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B097FD2-53AE-5748-BC7E-464FF972241D}"/>
              </a:ext>
            </a:extLst>
          </p:cNvPr>
          <p:cNvSpPr txBox="1"/>
          <p:nvPr/>
        </p:nvSpPr>
        <p:spPr>
          <a:xfrm>
            <a:off x="1596000" y="1067788"/>
            <a:ext cx="9000000" cy="831600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 anchor="ctr">
            <a:noAutofit/>
          </a:bodyPr>
          <a:lstStyle/>
          <a:p>
            <a:pPr algn="ctr"/>
            <a:r>
              <a:rPr lang="uk-UA" altLang="ru-RU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ДОСТУПНІСТЬ СОЦІАЛЬНИХ ПОСЛУГ ДЛЯ ОСІБ З ІНВАЛІДНІСТЮ (БЕЗБАР</a:t>
            </a:r>
            <a:r>
              <a:rPr lang="en-US" altLang="ru-RU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’</a:t>
            </a:r>
            <a:r>
              <a:rPr lang="uk-UA" altLang="ru-RU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ЄРНІСТЬ)</a:t>
            </a:r>
          </a:p>
        </p:txBody>
      </p:sp>
    </p:spTree>
    <p:extLst>
      <p:ext uri="{BB962C8B-B14F-4D97-AF65-F5344CB8AC3E}">
        <p14:creationId xmlns:p14="http://schemas.microsoft.com/office/powerpoint/2010/main" val="110152281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55359"/>
            </a:gs>
            <a:gs pos="0">
              <a:schemeClr val="tx1">
                <a:alpha val="90000"/>
              </a:schemeClr>
            </a:gs>
            <a:gs pos="100000">
              <a:srgbClr val="45535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0843B4BF-B9EE-6A28-F8A5-4B5E755D5669}"/>
              </a:ext>
            </a:extLst>
          </p:cNvPr>
          <p:cNvSpPr txBox="1">
            <a:spLocks/>
          </p:cNvSpPr>
          <p:nvPr/>
        </p:nvSpPr>
        <p:spPr>
          <a:xfrm>
            <a:off x="1479480" y="720000"/>
            <a:ext cx="9235536" cy="831600"/>
          </a:xfrm>
          <a:prstGeom prst="rect">
            <a:avLst/>
          </a:prstGeom>
          <a:effectLst/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uk-UA" b="1" dirty="0">
                <a:latin typeface="Arial Black" panose="020B0A04020102020204" pitchFamily="34" charset="0"/>
                <a:cs typeface="Calibri" panose="020F0502020204030204" pitchFamily="34" charset="0"/>
              </a:rPr>
              <a:t>МОНІТОРИНГ БЕЗБАР’ЄРНОСТІ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8869" y="1879771"/>
            <a:ext cx="2900847" cy="3060043"/>
          </a:xfrm>
          <a:prstGeom prst="rect">
            <a:avLst/>
          </a:prstGeom>
          <a:effectLst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8869" y="5152797"/>
            <a:ext cx="2900847" cy="653798"/>
          </a:xfrm>
          <a:prstGeom prst="rect">
            <a:avLst/>
          </a:prstGeom>
          <a:effectLst/>
        </p:spPr>
      </p:pic>
      <p:sp>
        <p:nvSpPr>
          <p:cNvPr id="2" name="Прямоугольник 1"/>
          <p:cNvSpPr/>
          <p:nvPr/>
        </p:nvSpPr>
        <p:spPr>
          <a:xfrm>
            <a:off x="462000" y="6250242"/>
            <a:ext cx="11268000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D87012"/>
                </a:solidFill>
                <a:latin typeface="Arial Black" panose="020B0A04020102020204" pitchFamily="34" charset="0"/>
              </a:rPr>
              <a:t>https://lun.ua/misto/barrier-free?l=7ffff#12.99/50.25396/28.67559</a:t>
            </a:r>
            <a:endParaRPr lang="ru-RU" sz="24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1999" y="1812519"/>
            <a:ext cx="7232581" cy="224676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На  виконання  ПКМУ  від   26 травня 2021 року № 537 «Про затвердження Порядку проведення моніторингу та оцінки ступеня безбар’єрності об’єктів фізичного оточення і послуг для осіб з інвалідністю» проведено моніторинг приміщень  надавачів соціальних послуг та соціального захисту населення</a:t>
            </a:r>
            <a:endParaRPr lang="en-US" altLang="ru-RU" sz="2000" b="1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"/>
          <p:cNvSpPr>
            <a:spLocks noChangeArrowheads="1"/>
          </p:cNvSpPr>
          <p:nvPr/>
        </p:nvSpPr>
        <p:spPr bwMode="auto">
          <a:xfrm>
            <a:off x="461999" y="4483156"/>
            <a:ext cx="723258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Дані моніторингу використані при створенні онлайн-мапи безбар’єрності «Місто без меж: Житомир», яка розробляється  у співпраці з Громадською організацією «ЛУН Місто»</a:t>
            </a:r>
            <a:r>
              <a:rPr lang="uk-UA" sz="1600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endParaRPr lang="en-US" altLang="ru-RU" sz="1600" b="1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AE718F40-8D9A-1AD5-315B-216928595A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8">
            <a:extLst>
              <a:ext uri="{FF2B5EF4-FFF2-40B4-BE49-F238E27FC236}">
                <a16:creationId xmlns:a16="http://schemas.microsoft.com/office/drawing/2014/main" id="{72D1D303-23BE-2C63-7B97-DC090FD72B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28629920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35D9A9A-63B8-67FE-41AA-8C3B180BADF4}"/>
              </a:ext>
            </a:extLst>
          </p:cNvPr>
          <p:cNvSpPr txBox="1"/>
          <p:nvPr/>
        </p:nvSpPr>
        <p:spPr>
          <a:xfrm>
            <a:off x="1596000" y="1067788"/>
            <a:ext cx="9000000" cy="831600"/>
          </a:xfrm>
          <a:prstGeom prst="rect">
            <a:avLst/>
          </a:prstGeom>
          <a:solidFill>
            <a:srgbClr val="455359"/>
          </a:solidFill>
          <a:effectLst/>
        </p:spPr>
        <p:txBody>
          <a:bodyPr wrap="square" anchor="ctr">
            <a:noAutofit/>
          </a:bodyPr>
          <a:lstStyle/>
          <a:p>
            <a:pPr algn="ctr"/>
            <a:r>
              <a:rPr lang="uk-UA" altLang="ru-RU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ДОДАТКИ ДО ЗВІТУ</a:t>
            </a:r>
          </a:p>
        </p:txBody>
      </p:sp>
      <p:sp>
        <p:nvSpPr>
          <p:cNvPr id="10" name="Прямоугольник 1"/>
          <p:cNvSpPr>
            <a:spLocks noChangeArrowheads="1"/>
          </p:cNvSpPr>
          <p:nvPr/>
        </p:nvSpPr>
        <p:spPr bwMode="auto">
          <a:xfrm>
            <a:off x="462000" y="2087296"/>
            <a:ext cx="11268000" cy="434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Aft>
                <a:spcPts val="300"/>
              </a:spcAft>
              <a:defRPr/>
            </a:pPr>
            <a:r>
              <a:rPr lang="uk-UA" altLang="ru-RU" sz="2000" b="1" dirty="0">
                <a:solidFill>
                  <a:srgbClr val="D870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ДОДАТОК 1</a:t>
            </a:r>
          </a:p>
          <a:p>
            <a:pPr>
              <a:spcAft>
                <a:spcPts val="600"/>
              </a:spcAft>
              <a:defRPr/>
            </a:pPr>
            <a:r>
              <a:rPr lang="uk-UA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Дані щодо соціально-демографічної ситуації у Житомирській міській територіальній громаді та кількості осіб/сімей, які належать до вразливих груп населення або перебувають у СЖО</a:t>
            </a:r>
            <a:endParaRPr lang="uk-UA" altLang="ru-RU" sz="800" b="1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defRPr/>
            </a:pPr>
            <a:r>
              <a:rPr lang="uk-UA" altLang="ru-RU" sz="2000" b="1" dirty="0">
                <a:solidFill>
                  <a:srgbClr val="D870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ДОДАТОК 2</a:t>
            </a:r>
          </a:p>
          <a:p>
            <a:pPr>
              <a:spcAft>
                <a:spcPts val="600"/>
              </a:spcAft>
              <a:defRPr/>
            </a:pPr>
            <a:r>
              <a:rPr lang="uk-UA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Інформація щодо надавачів соціальних послуг</a:t>
            </a:r>
            <a:endParaRPr lang="uk-UA" altLang="ru-RU" sz="800" b="1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defRPr/>
            </a:pPr>
            <a:r>
              <a:rPr lang="uk-UA" altLang="ru-RU" sz="2000" b="1" dirty="0">
                <a:solidFill>
                  <a:srgbClr val="D870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ДОДАТОК 3</a:t>
            </a:r>
          </a:p>
          <a:p>
            <a:pPr>
              <a:spcAft>
                <a:spcPts val="600"/>
              </a:spcAft>
              <a:defRPr/>
            </a:pPr>
            <a:r>
              <a:rPr lang="uk-UA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Дані щодо забезпечення соціальними послугами осіб/сімей, які належать до вразливих груп населення або перебувають у СЖО </a:t>
            </a:r>
            <a:endParaRPr lang="uk-UA" altLang="ru-RU" sz="800" b="1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defRPr/>
            </a:pPr>
            <a:r>
              <a:rPr lang="uk-UA" altLang="ru-RU" sz="2000" b="1" dirty="0">
                <a:solidFill>
                  <a:srgbClr val="D870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ДОДАТОК 4</a:t>
            </a:r>
          </a:p>
          <a:p>
            <a:pPr>
              <a:spcAft>
                <a:spcPts val="600"/>
              </a:spcAft>
              <a:defRPr/>
            </a:pPr>
            <a:r>
              <a:rPr lang="uk-UA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Інформація за результатами оцінювання організаційної спроможності Житомирської міської територіальної громади у забезпеченні населення соціальними послугами</a:t>
            </a:r>
            <a:endParaRPr lang="uk-UA" altLang="ru-RU" sz="800" b="1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defRPr/>
            </a:pPr>
            <a:r>
              <a:rPr lang="uk-UA" altLang="ru-RU" sz="2000" b="1" dirty="0">
                <a:solidFill>
                  <a:srgbClr val="D8701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ДОДАТОК 5</a:t>
            </a:r>
            <a:r>
              <a:rPr lang="uk-UA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defRPr/>
            </a:pPr>
            <a:r>
              <a:rPr lang="uk-UA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Інформація щодо організаційної спроможності у забезпеченні потреб населення Житомирської міської територіальної громади у соціальних послугах</a:t>
            </a: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69184900-176D-6389-D00C-C31A6C2DE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9AEE873E-33A7-7272-3736-AB88C26477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697841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9227" y="2268485"/>
            <a:ext cx="4968374" cy="769441"/>
          </a:xfrm>
          <a:prstGeom prst="rect">
            <a:avLst/>
          </a:prstGeom>
          <a:solidFill>
            <a:srgbClr val="969FA7">
              <a:alpha val="50000"/>
            </a:srgbClr>
          </a:solidFill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діти з інвалідністю </a:t>
            </a:r>
          </a:p>
          <a:p>
            <a:pPr algn="ctr">
              <a:defRPr/>
            </a:pP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1 132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0613" y="4800535"/>
            <a:ext cx="11270774" cy="156966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КІЛЬКІСТЬ ДІТЕЙ З </a:t>
            </a:r>
          </a:p>
          <a:p>
            <a:pPr>
              <a:defRPr/>
            </a:pP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ОСОБЛИВИМИ ОСВІТНІМИ ПОТРЕБАМИ - </a:t>
            </a: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2 488</a:t>
            </a:r>
          </a:p>
          <a:p>
            <a:pPr>
              <a:defRPr/>
            </a:pPr>
            <a:endParaRPr lang="uk-UA" sz="8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дошкільного віку -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1 663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шкільного віку -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825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774613" y="719999"/>
            <a:ext cx="8640000" cy="831600"/>
          </a:xfrm>
          <a:prstGeom prst="rect">
            <a:avLst/>
          </a:prstGeom>
          <a:noFill/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КІЛЬКІСТЬ ДІТЕЙ З ІНВАЛІДНІСТЮ - </a:t>
            </a: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1 297</a:t>
            </a: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05C66F3E-1506-EEDC-1A39-40324658B7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2A985C90-2E2B-AEB1-F825-0C14A2DE1D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1E77DB-06E3-C8A7-6D2B-B86EF9D2E6BF}"/>
              </a:ext>
            </a:extLst>
          </p:cNvPr>
          <p:cNvSpPr txBox="1"/>
          <p:nvPr/>
        </p:nvSpPr>
        <p:spPr>
          <a:xfrm>
            <a:off x="6761626" y="2268485"/>
            <a:ext cx="4968373" cy="769441"/>
          </a:xfrm>
          <a:prstGeom prst="rect">
            <a:avLst/>
          </a:prstGeom>
          <a:solidFill>
            <a:srgbClr val="969FA7">
              <a:alpha val="50000"/>
            </a:srgbClr>
          </a:solidFill>
          <a:effectLst/>
        </p:spPr>
        <p:txBody>
          <a:bodyPr wrap="square" anchor="b">
            <a:noAutofit/>
          </a:bodyPr>
          <a:lstStyle/>
          <a:p>
            <a:pPr algn="ctr">
              <a:defRPr/>
            </a:pPr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діти з інвалідністю підгрупи «А»</a:t>
            </a:r>
          </a:p>
          <a:p>
            <a:pPr algn="ctr">
              <a:defRPr/>
            </a:pP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165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E316983-608A-51B2-1C71-1828EB7A51CC}"/>
              </a:ext>
            </a:extLst>
          </p:cNvPr>
          <p:cNvSpPr/>
          <p:nvPr/>
        </p:nvSpPr>
        <p:spPr>
          <a:xfrm>
            <a:off x="9570000" y="3638460"/>
            <a:ext cx="2160000" cy="561541"/>
          </a:xfrm>
          <a:prstGeom prst="rect">
            <a:avLst/>
          </a:prstGeom>
          <a:solidFill>
            <a:srgbClr val="455359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дівчат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62</a:t>
            </a:r>
            <a:endParaRPr lang="ru-RU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DF04470-7B67-2F9F-F3E9-A200D5457952}"/>
              </a:ext>
            </a:extLst>
          </p:cNvPr>
          <p:cNvSpPr/>
          <p:nvPr/>
        </p:nvSpPr>
        <p:spPr>
          <a:xfrm>
            <a:off x="6761627" y="3638460"/>
            <a:ext cx="2160000" cy="561541"/>
          </a:xfrm>
          <a:prstGeom prst="rect">
            <a:avLst/>
          </a:prstGeom>
          <a:solidFill>
            <a:srgbClr val="455359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хлопців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103</a:t>
            </a:r>
            <a:endParaRPr lang="ru-RU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8276156-C28F-DD0E-3659-1F054E448818}"/>
              </a:ext>
            </a:extLst>
          </p:cNvPr>
          <p:cNvSpPr/>
          <p:nvPr/>
        </p:nvSpPr>
        <p:spPr>
          <a:xfrm>
            <a:off x="3270375" y="3638460"/>
            <a:ext cx="2160000" cy="561541"/>
          </a:xfrm>
          <a:prstGeom prst="rect">
            <a:avLst/>
          </a:prstGeom>
          <a:solidFill>
            <a:srgbClr val="455359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дівчат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450</a:t>
            </a:r>
            <a:endParaRPr lang="ru-RU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D626D68-EB4E-9A75-7684-CD4BA8167AE1}"/>
              </a:ext>
            </a:extLst>
          </p:cNvPr>
          <p:cNvSpPr/>
          <p:nvPr/>
        </p:nvSpPr>
        <p:spPr>
          <a:xfrm>
            <a:off x="446137" y="3638460"/>
            <a:ext cx="2160000" cy="561541"/>
          </a:xfrm>
          <a:prstGeom prst="rect">
            <a:avLst/>
          </a:prstGeom>
          <a:solidFill>
            <a:srgbClr val="455359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хлопців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682</a:t>
            </a:r>
            <a:endParaRPr lang="ru-RU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24" name="Elbow Connector 23">
            <a:extLst>
              <a:ext uri="{FF2B5EF4-FFF2-40B4-BE49-F238E27FC236}">
                <a16:creationId xmlns:a16="http://schemas.microsoft.com/office/drawing/2014/main" id="{9A8A5E98-425A-23CB-7AB1-5130EB5DAE5A}"/>
              </a:ext>
            </a:extLst>
          </p:cNvPr>
          <p:cNvCxnSpPr>
            <a:cxnSpLocks/>
            <a:stCxn id="5" idx="2"/>
            <a:endCxn id="21" idx="0"/>
          </p:cNvCxnSpPr>
          <p:nvPr/>
        </p:nvCxnSpPr>
        <p:spPr>
          <a:xfrm rot="5400000">
            <a:off x="1934509" y="2629555"/>
            <a:ext cx="600534" cy="1417277"/>
          </a:xfrm>
          <a:prstGeom prst="bentConnector3">
            <a:avLst/>
          </a:prstGeom>
          <a:ln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5">
            <a:extLst>
              <a:ext uri="{FF2B5EF4-FFF2-40B4-BE49-F238E27FC236}">
                <a16:creationId xmlns:a16="http://schemas.microsoft.com/office/drawing/2014/main" id="{DE217D5B-B3AE-5DBB-3E00-717761E58E66}"/>
              </a:ext>
            </a:extLst>
          </p:cNvPr>
          <p:cNvCxnSpPr>
            <a:cxnSpLocks/>
            <a:stCxn id="5" idx="2"/>
            <a:endCxn id="20" idx="0"/>
          </p:cNvCxnSpPr>
          <p:nvPr/>
        </p:nvCxnSpPr>
        <p:spPr>
          <a:xfrm rot="16200000" flipH="1">
            <a:off x="3346627" y="2634712"/>
            <a:ext cx="600534" cy="1406961"/>
          </a:xfrm>
          <a:prstGeom prst="bentConnector3">
            <a:avLst>
              <a:gd name="adj1" fmla="val 50000"/>
            </a:avLst>
          </a:prstGeom>
          <a:ln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>
            <a:extLst>
              <a:ext uri="{FF2B5EF4-FFF2-40B4-BE49-F238E27FC236}">
                <a16:creationId xmlns:a16="http://schemas.microsoft.com/office/drawing/2014/main" id="{EA1132E2-DA97-66C3-5D19-166854D249ED}"/>
              </a:ext>
            </a:extLst>
          </p:cNvPr>
          <p:cNvCxnSpPr>
            <a:cxnSpLocks/>
          </p:cNvCxnSpPr>
          <p:nvPr/>
        </p:nvCxnSpPr>
        <p:spPr>
          <a:xfrm rot="5400000">
            <a:off x="8249999" y="2629554"/>
            <a:ext cx="600534" cy="1417277"/>
          </a:xfrm>
          <a:prstGeom prst="bentConnector3">
            <a:avLst/>
          </a:prstGeom>
          <a:ln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29">
            <a:extLst>
              <a:ext uri="{FF2B5EF4-FFF2-40B4-BE49-F238E27FC236}">
                <a16:creationId xmlns:a16="http://schemas.microsoft.com/office/drawing/2014/main" id="{043C9A72-E4EC-8BB0-8405-6202F1467E8A}"/>
              </a:ext>
            </a:extLst>
          </p:cNvPr>
          <p:cNvCxnSpPr>
            <a:cxnSpLocks/>
          </p:cNvCxnSpPr>
          <p:nvPr/>
        </p:nvCxnSpPr>
        <p:spPr>
          <a:xfrm rot="16200000" flipH="1">
            <a:off x="9662117" y="2634711"/>
            <a:ext cx="600534" cy="1406961"/>
          </a:xfrm>
          <a:prstGeom prst="bentConnector3">
            <a:avLst>
              <a:gd name="adj1" fmla="val 50000"/>
            </a:avLst>
          </a:prstGeom>
          <a:ln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3998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68300" y="1855481"/>
            <a:ext cx="8655400" cy="415498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q"/>
              <a:defRPr/>
            </a:pP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кількість багатодітних сімей - </a:t>
            </a: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2 224</a:t>
            </a:r>
            <a:b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</a:b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кількість дітей у них - </a:t>
            </a: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7 192</a:t>
            </a:r>
          </a:p>
          <a:p>
            <a:pPr marL="457200" indent="-457200">
              <a:buFont typeface="Wingdings" pitchFamily="2" charset="2"/>
              <a:buChar char="q"/>
              <a:defRPr/>
            </a:pPr>
            <a:endParaRPr lang="uk-UA" sz="2400" dirty="0">
              <a:solidFill>
                <a:srgbClr val="DEA900"/>
              </a:solidFill>
              <a:latin typeface="Arial Black" panose="020B0A04020102020204" pitchFamily="34" charset="0"/>
            </a:endParaRPr>
          </a:p>
          <a:p>
            <a:pPr marL="457200" indent="-457200">
              <a:buFont typeface="Wingdings" pitchFamily="2" charset="2"/>
              <a:buChar char="q"/>
              <a:defRPr/>
            </a:pP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кількість сімей, які перебувають у СЖО – </a:t>
            </a: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527</a:t>
            </a:r>
            <a:b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</a:b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кількість дітей у них – </a:t>
            </a: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720</a:t>
            </a:r>
          </a:p>
          <a:p>
            <a:pPr marL="457200" indent="-457200">
              <a:buFont typeface="Wingdings" pitchFamily="2" charset="2"/>
              <a:buChar char="q"/>
              <a:defRPr/>
            </a:pPr>
            <a:endParaRPr lang="uk-UA" sz="2400" dirty="0">
              <a:solidFill>
                <a:srgbClr val="DEA900"/>
              </a:solidFill>
              <a:latin typeface="Arial Black" panose="020B0A04020102020204" pitchFamily="34" charset="0"/>
            </a:endParaRPr>
          </a:p>
          <a:p>
            <a:pPr marL="457200" indent="-457200">
              <a:buFont typeface="Wingdings" pitchFamily="2" charset="2"/>
              <a:buChar char="q"/>
              <a:defRPr/>
            </a:pP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кількість осіб, які постраждали </a:t>
            </a:r>
            <a:b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</a:b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від домашнього насильства - </a:t>
            </a: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669</a:t>
            </a:r>
          </a:p>
          <a:p>
            <a:pPr marL="457200" indent="-457200">
              <a:buFont typeface="Wingdings" pitchFamily="2" charset="2"/>
              <a:buChar char="q"/>
              <a:defRPr/>
            </a:pPr>
            <a:endParaRPr lang="uk-UA" sz="2400" dirty="0">
              <a:solidFill>
                <a:srgbClr val="DEA900"/>
              </a:solidFill>
              <a:latin typeface="Arial Black" panose="020B0A04020102020204" pitchFamily="34" charset="0"/>
            </a:endParaRPr>
          </a:p>
          <a:p>
            <a:pPr marL="457200" indent="-457200">
              <a:buFont typeface="Wingdings" pitchFamily="2" charset="2"/>
              <a:buChar char="q"/>
              <a:defRPr/>
            </a:pP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кількість осіб, які постраждали </a:t>
            </a:r>
            <a:b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</a:b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від торгівлі людьми - </a:t>
            </a:r>
            <a:r>
              <a:rPr lang="uk-UA" sz="2400" dirty="0">
                <a:solidFill>
                  <a:srgbClr val="D87012"/>
                </a:solidFill>
                <a:latin typeface="Arial Black" panose="020B0A04020102020204" pitchFamily="34" charset="0"/>
              </a:rPr>
              <a:t>2</a:t>
            </a:r>
          </a:p>
        </p:txBody>
      </p:sp>
      <p:pic>
        <p:nvPicPr>
          <p:cNvPr id="2" name="Рисунок 4">
            <a:extLst>
              <a:ext uri="{FF2B5EF4-FFF2-40B4-BE49-F238E27FC236}">
                <a16:creationId xmlns:a16="http://schemas.microsoft.com/office/drawing/2014/main" id="{D1D11B7C-F927-204D-E713-DD612F0304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8">
            <a:extLst>
              <a:ext uri="{FF2B5EF4-FFF2-40B4-BE49-F238E27FC236}">
                <a16:creationId xmlns:a16="http://schemas.microsoft.com/office/drawing/2014/main" id="{F0993EBF-7495-783F-DF83-2CB28C4BD5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634901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76000" y="719999"/>
            <a:ext cx="8640000" cy="831600"/>
          </a:xfrm>
          <a:prstGeom prst="rect">
            <a:avLst/>
          </a:prstGeom>
          <a:effectLst/>
        </p:spPr>
        <p:txBody>
          <a:bodyPr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uk-UA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Особи з інвалідністю 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1998" y="1670716"/>
            <a:ext cx="4079179" cy="860763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5"/>
          <p:cNvSpPr/>
          <p:nvPr/>
        </p:nvSpPr>
        <p:spPr>
          <a:xfrm>
            <a:off x="4541178" y="1670716"/>
            <a:ext cx="1752618" cy="860763"/>
          </a:xfrm>
          <a:prstGeom prst="flowChartProcess">
            <a:avLst/>
          </a:prstGeom>
          <a:solidFill>
            <a:srgbClr val="969FA7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12 874</a:t>
            </a:r>
            <a:endParaRPr lang="ru-RU" sz="2000" dirty="0">
              <a:solidFill>
                <a:schemeClr val="bg1">
                  <a:lumMod val="95000"/>
                </a:schemeClr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601118"/>
              </p:ext>
            </p:extLst>
          </p:nvPr>
        </p:nvGraphicFramePr>
        <p:xfrm>
          <a:off x="461999" y="2838665"/>
          <a:ext cx="5831796" cy="3554601"/>
        </p:xfrm>
        <a:graphic>
          <a:graphicData uri="http://schemas.openxmlformats.org/drawingml/2006/table">
            <a:tbl>
              <a:tblPr firstRow="1" bandRow="1">
                <a:effectLst/>
                <a:tableStyleId>{21E4AEA4-8DFA-4A89-87EB-49C32662AFE0}</a:tableStyleId>
              </a:tblPr>
              <a:tblGrid>
                <a:gridCol w="2909127">
                  <a:extLst>
                    <a:ext uri="{9D8B030D-6E8A-4147-A177-3AD203B41FA5}">
                      <a16:colId xmlns:a16="http://schemas.microsoft.com/office/drawing/2014/main" val="3851799907"/>
                    </a:ext>
                  </a:extLst>
                </a:gridCol>
                <a:gridCol w="1167139">
                  <a:extLst>
                    <a:ext uri="{9D8B030D-6E8A-4147-A177-3AD203B41FA5}">
                      <a16:colId xmlns:a16="http://schemas.microsoft.com/office/drawing/2014/main" val="3588874012"/>
                    </a:ext>
                  </a:extLst>
                </a:gridCol>
                <a:gridCol w="704141">
                  <a:extLst>
                    <a:ext uri="{9D8B030D-6E8A-4147-A177-3AD203B41FA5}">
                      <a16:colId xmlns:a16="http://schemas.microsoft.com/office/drawing/2014/main" val="2792263201"/>
                    </a:ext>
                  </a:extLst>
                </a:gridCol>
                <a:gridCol w="1051389">
                  <a:extLst>
                    <a:ext uri="{9D8B030D-6E8A-4147-A177-3AD203B41FA5}">
                      <a16:colId xmlns:a16="http://schemas.microsoft.com/office/drawing/2014/main" val="1052869414"/>
                    </a:ext>
                  </a:extLst>
                </a:gridCol>
              </a:tblGrid>
              <a:tr h="353288">
                <a:tc rowSpan="2">
                  <a:txBody>
                    <a:bodyPr/>
                    <a:lstStyle/>
                    <a:p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особи з інвалідністю 1 групи «А»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rgbClr val="EE8429"/>
                          </a:solidFill>
                          <a:effectLst/>
                          <a:latin typeface="Arial Black" panose="020B0A04020102020204" pitchFamily="34" charset="0"/>
                        </a:rPr>
                        <a:t>232</a:t>
                      </a:r>
                      <a:endParaRPr lang="ru-RU" sz="1600" dirty="0">
                        <a:solidFill>
                          <a:srgbClr val="EE8429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Black" panose="020B0A04020102020204" pitchFamily="34" charset="0"/>
                        </a:rPr>
                        <a:t>жін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rgbClr val="EE8429"/>
                          </a:solidFill>
                          <a:effectLst/>
                          <a:latin typeface="Arial Black" panose="020B0A04020102020204" pitchFamily="34" charset="0"/>
                        </a:rPr>
                        <a:t>117</a:t>
                      </a:r>
                      <a:endParaRPr lang="ru-RU" sz="1600" dirty="0">
                        <a:solidFill>
                          <a:srgbClr val="EE8429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6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467553"/>
                  </a:ext>
                </a:extLst>
              </a:tr>
              <a:tr h="3679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Black" panose="020B0A04020102020204" pitchFamily="34" charset="0"/>
                        </a:rPr>
                        <a:t>чол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rgbClr val="EE8429"/>
                          </a:solidFill>
                          <a:effectLst/>
                          <a:latin typeface="Arial Black" panose="020B0A04020102020204" pitchFamily="34" charset="0"/>
                        </a:rPr>
                        <a:t>115</a:t>
                      </a:r>
                      <a:endParaRPr lang="ru-RU" sz="1600" dirty="0">
                        <a:solidFill>
                          <a:srgbClr val="EE8429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6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2052569"/>
                  </a:ext>
                </a:extLst>
              </a:tr>
              <a:tr h="320985">
                <a:tc rowSpan="2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особи з інвалідністю 1 групи «Б»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rgbClr val="EE8429"/>
                          </a:solidFill>
                          <a:effectLst/>
                          <a:latin typeface="Arial Black" panose="020B0A04020102020204" pitchFamily="34" charset="0"/>
                        </a:rPr>
                        <a:t>1 050</a:t>
                      </a:r>
                      <a:endParaRPr lang="ru-RU" sz="1600" dirty="0">
                        <a:solidFill>
                          <a:srgbClr val="EE8429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Black" panose="020B0A04020102020204" pitchFamily="34" charset="0"/>
                        </a:rPr>
                        <a:t>жін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rgbClr val="EE8429"/>
                          </a:solidFill>
                          <a:effectLst/>
                          <a:latin typeface="Arial Black" panose="020B0A04020102020204" pitchFamily="34" charset="0"/>
                        </a:rPr>
                        <a:t>524</a:t>
                      </a:r>
                      <a:endParaRPr lang="ru-RU" sz="1600" dirty="0">
                        <a:solidFill>
                          <a:srgbClr val="EE8429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6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1481943"/>
                  </a:ext>
                </a:extLst>
              </a:tr>
              <a:tr h="3209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Black" panose="020B0A04020102020204" pitchFamily="34" charset="0"/>
                        </a:rPr>
                        <a:t>чол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rgbClr val="EE8429"/>
                          </a:solidFill>
                          <a:effectLst/>
                          <a:latin typeface="Arial Black" panose="020B0A04020102020204" pitchFamily="34" charset="0"/>
                        </a:rPr>
                        <a:t>526</a:t>
                      </a:r>
                      <a:endParaRPr lang="ru-RU" sz="1600" dirty="0">
                        <a:solidFill>
                          <a:srgbClr val="EE8429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6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3184131"/>
                  </a:ext>
                </a:extLst>
              </a:tr>
              <a:tr h="353288">
                <a:tc rowSpan="2">
                  <a:txBody>
                    <a:bodyPr/>
                    <a:lstStyle/>
                    <a:p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Black" panose="020B0A04020102020204" pitchFamily="34" charset="0"/>
                        </a:rPr>
                        <a:t>особи з інвалідністю 2 групи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rgbClr val="EE8429"/>
                          </a:solidFill>
                          <a:effectLst/>
                          <a:latin typeface="Arial Black" panose="020B0A04020102020204" pitchFamily="34" charset="0"/>
                        </a:rPr>
                        <a:t>5 326</a:t>
                      </a:r>
                      <a:endParaRPr lang="ru-RU" sz="1600" dirty="0">
                        <a:solidFill>
                          <a:srgbClr val="EE8429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Black" panose="020B0A04020102020204" pitchFamily="34" charset="0"/>
                        </a:rPr>
                        <a:t>жін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rgbClr val="EE8429"/>
                          </a:solidFill>
                          <a:effectLst/>
                          <a:latin typeface="Arial Black" panose="020B0A04020102020204" pitchFamily="34" charset="0"/>
                        </a:rPr>
                        <a:t>2 662</a:t>
                      </a:r>
                      <a:endParaRPr lang="ru-RU" sz="1600" dirty="0">
                        <a:solidFill>
                          <a:srgbClr val="EE8429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6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865278"/>
                  </a:ext>
                </a:extLst>
              </a:tr>
              <a:tr h="4144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Black" panose="020B0A04020102020204" pitchFamily="34" charset="0"/>
                        </a:rPr>
                        <a:t>чол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rgbClr val="EE8429"/>
                          </a:solidFill>
                          <a:effectLst/>
                          <a:latin typeface="Arial Black" panose="020B0A04020102020204" pitchFamily="34" charset="0"/>
                        </a:rPr>
                        <a:t>2 664</a:t>
                      </a:r>
                      <a:endParaRPr lang="ru-RU" sz="1600" dirty="0">
                        <a:solidFill>
                          <a:srgbClr val="EE8429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6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2116900"/>
                  </a:ext>
                </a:extLst>
              </a:tr>
              <a:tr h="353288">
                <a:tc rowSpan="2">
                  <a:txBody>
                    <a:bodyPr/>
                    <a:lstStyle/>
                    <a:p>
                      <a:r>
                        <a:rPr lang="uk-U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Black" panose="020B0A04020102020204" pitchFamily="34" charset="0"/>
                        </a:rPr>
                        <a:t>особи з інвалідністю 3 групи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rgbClr val="EE8429"/>
                          </a:solidFill>
                          <a:effectLst/>
                          <a:latin typeface="Arial Black" panose="020B0A04020102020204" pitchFamily="34" charset="0"/>
                        </a:rPr>
                        <a:t>6 266</a:t>
                      </a:r>
                      <a:endParaRPr lang="ru-RU" sz="1600" dirty="0">
                        <a:solidFill>
                          <a:srgbClr val="EE8429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Black" panose="020B0A04020102020204" pitchFamily="34" charset="0"/>
                        </a:rPr>
                        <a:t>жін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rgbClr val="EE8429"/>
                          </a:solidFill>
                          <a:effectLst/>
                          <a:latin typeface="Arial Black" panose="020B0A04020102020204" pitchFamily="34" charset="0"/>
                        </a:rPr>
                        <a:t>3 124</a:t>
                      </a:r>
                      <a:endParaRPr lang="ru-RU" sz="1600" dirty="0">
                        <a:solidFill>
                          <a:srgbClr val="EE8429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6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552729"/>
                  </a:ext>
                </a:extLst>
              </a:tr>
              <a:tr h="3713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Black" panose="020B0A04020102020204" pitchFamily="34" charset="0"/>
                        </a:rPr>
                        <a:t>чол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rgbClr val="EE8429"/>
                          </a:solidFill>
                          <a:effectLst/>
                          <a:latin typeface="Arial Black" panose="020B0A04020102020204" pitchFamily="34" charset="0"/>
                        </a:rPr>
                        <a:t>3 142</a:t>
                      </a:r>
                      <a:endParaRPr lang="ru-RU" sz="1600" dirty="0">
                        <a:solidFill>
                          <a:srgbClr val="EE8429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FA6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3866546"/>
                  </a:ext>
                </a:extLst>
              </a:tr>
              <a:tr h="264966">
                <a:tc rowSpan="2"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ВСЬОГО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rgbClr val="D87012"/>
                          </a:solidFill>
                          <a:effectLst/>
                          <a:latin typeface="Arial Black" panose="020B0A04020102020204" pitchFamily="34" charset="0"/>
                        </a:rPr>
                        <a:t>12 874</a:t>
                      </a:r>
                      <a:endParaRPr lang="ru-RU" sz="1600" dirty="0">
                        <a:solidFill>
                          <a:srgbClr val="D87012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жін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rgbClr val="D87012"/>
                          </a:solidFill>
                          <a:effectLst/>
                          <a:latin typeface="Arial Black" panose="020B0A04020102020204" pitchFamily="34" charset="0"/>
                        </a:rPr>
                        <a:t>6 427</a:t>
                      </a:r>
                      <a:endParaRPr lang="ru-RU" sz="1600" dirty="0">
                        <a:solidFill>
                          <a:srgbClr val="D87012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0085608"/>
                  </a:ext>
                </a:extLst>
              </a:tr>
              <a:tr h="2649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чол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rgbClr val="D87012"/>
                          </a:solidFill>
                          <a:effectLst/>
                          <a:latin typeface="Arial Black" panose="020B0A04020102020204" pitchFamily="34" charset="0"/>
                        </a:rPr>
                        <a:t>6 447</a:t>
                      </a:r>
                      <a:endParaRPr lang="ru-RU" sz="1600" dirty="0">
                        <a:solidFill>
                          <a:srgbClr val="D87012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6234323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461999" y="1905285"/>
            <a:ext cx="4079178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000" dirty="0">
                <a:solidFill>
                  <a:schemeClr val="bg1"/>
                </a:solidFill>
                <a:latin typeface="Arial Black" panose="020B0A04020102020204" pitchFamily="34" charset="0"/>
              </a:rPr>
              <a:t>Загальна чисельність</a:t>
            </a:r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3459575313"/>
              </p:ext>
            </p:extLst>
          </p:nvPr>
        </p:nvGraphicFramePr>
        <p:xfrm>
          <a:off x="6802637" y="3796232"/>
          <a:ext cx="4927363" cy="25970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Рисунок 4">
            <a:extLst>
              <a:ext uri="{FF2B5EF4-FFF2-40B4-BE49-F238E27FC236}">
                <a16:creationId xmlns:a16="http://schemas.microsoft.com/office/drawing/2014/main" id="{4462F6B5-9EB0-A019-69B6-E67A1079E1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00" y="680788"/>
            <a:ext cx="774000" cy="77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8">
            <a:extLst>
              <a:ext uri="{FF2B5EF4-FFF2-40B4-BE49-F238E27FC236}">
                <a16:creationId xmlns:a16="http://schemas.microsoft.com/office/drawing/2014/main" id="{9B2A6B10-1793-9D1D-C59E-B491A53E7B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56000" y="680788"/>
            <a:ext cx="774000" cy="774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37F9704-07AF-8966-ED0A-733B39284822}"/>
              </a:ext>
            </a:extLst>
          </p:cNvPr>
          <p:cNvSpPr/>
          <p:nvPr/>
        </p:nvSpPr>
        <p:spPr>
          <a:xfrm>
            <a:off x="7010385" y="1670716"/>
            <a:ext cx="2706468" cy="561541"/>
          </a:xfrm>
          <a:prstGeom prst="rect">
            <a:avLst/>
          </a:prstGeom>
          <a:solidFill>
            <a:srgbClr val="455359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чоловіків  </a:t>
            </a:r>
            <a:r>
              <a:rPr lang="uk-UA" sz="2000" dirty="0">
                <a:solidFill>
                  <a:srgbClr val="D87012"/>
                </a:solidFill>
                <a:latin typeface="Arial Black" panose="020B0A04020102020204" pitchFamily="34" charset="0"/>
              </a:rPr>
              <a:t>6 447</a:t>
            </a:r>
            <a:endParaRPr lang="ru-RU" sz="2000" dirty="0">
              <a:solidFill>
                <a:srgbClr val="D87012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FB0E613-B283-DA15-4682-C1CD320CA082}"/>
              </a:ext>
            </a:extLst>
          </p:cNvPr>
          <p:cNvSpPr/>
          <p:nvPr/>
        </p:nvSpPr>
        <p:spPr>
          <a:xfrm>
            <a:off x="7010385" y="2557122"/>
            <a:ext cx="2706468" cy="561541"/>
          </a:xfrm>
          <a:prstGeom prst="rect">
            <a:avLst/>
          </a:prstGeom>
          <a:solidFill>
            <a:srgbClr val="EE8429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Arial Black" panose="020B0A04020102020204" pitchFamily="34" charset="0"/>
              </a:rPr>
              <a:t>жінок  </a:t>
            </a: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6 427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13" name="Elbow Connector 12">
            <a:extLst>
              <a:ext uri="{FF2B5EF4-FFF2-40B4-BE49-F238E27FC236}">
                <a16:creationId xmlns:a16="http://schemas.microsoft.com/office/drawing/2014/main" id="{26CF3E8C-CBB3-75A1-8CC0-80AEE4969FEB}"/>
              </a:ext>
            </a:extLst>
          </p:cNvPr>
          <p:cNvCxnSpPr>
            <a:cxnSpLocks/>
            <a:stCxn id="6" idx="3"/>
            <a:endCxn id="2" idx="1"/>
          </p:cNvCxnSpPr>
          <p:nvPr/>
        </p:nvCxnSpPr>
        <p:spPr>
          <a:xfrm flipV="1">
            <a:off x="6293796" y="1951487"/>
            <a:ext cx="716589" cy="149611"/>
          </a:xfrm>
          <a:prstGeom prst="bentConnector3">
            <a:avLst/>
          </a:prstGeom>
          <a:ln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>
            <a:extLst>
              <a:ext uri="{FF2B5EF4-FFF2-40B4-BE49-F238E27FC236}">
                <a16:creationId xmlns:a16="http://schemas.microsoft.com/office/drawing/2014/main" id="{72F8714E-5EDE-FD7A-27BB-C20EE611D048}"/>
              </a:ext>
            </a:extLst>
          </p:cNvPr>
          <p:cNvCxnSpPr>
            <a:cxnSpLocks/>
            <a:stCxn id="6" idx="3"/>
            <a:endCxn id="3" idx="1"/>
          </p:cNvCxnSpPr>
          <p:nvPr/>
        </p:nvCxnSpPr>
        <p:spPr>
          <a:xfrm>
            <a:off x="6293796" y="2101098"/>
            <a:ext cx="716589" cy="736795"/>
          </a:xfrm>
          <a:prstGeom prst="bentConnector3">
            <a:avLst>
              <a:gd name="adj1" fmla="val 50000"/>
            </a:avLst>
          </a:prstGeom>
          <a:ln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1900918"/>
      </p:ext>
    </p:extLst>
  </p:cSld>
  <p:clrMapOvr>
    <a:masterClrMapping/>
  </p:clrMapOvr>
</p:sld>
</file>

<file path=ppt/theme/theme1.xml><?xml version="1.0" encoding="utf-8"?>
<a:theme xmlns:a="http://schemas.openxmlformats.org/drawingml/2006/main" name="Дивиденд">
  <a:themeElements>
    <a:clrScheme name="Дивиденд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65359"/>
      </a:accent1>
      <a:accent2>
        <a:srgbClr val="ED8428"/>
      </a:accent2>
      <a:accent3>
        <a:srgbClr val="E6C46D"/>
      </a:accent3>
      <a:accent4>
        <a:srgbClr val="969FA7"/>
      </a:accent4>
      <a:accent5>
        <a:srgbClr val="A9C37C"/>
      </a:accent5>
      <a:accent6>
        <a:srgbClr val="5A8071"/>
      </a:accent6>
      <a:hlink>
        <a:srgbClr val="828282"/>
      </a:hlink>
      <a:folHlink>
        <a:srgbClr val="A5A5A5"/>
      </a:folHlink>
    </a:clrScheme>
    <a:fontScheme name="Дивиденд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Дивиденд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5D8C9649-FBE1-4B5B-8258-8A170F9843A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Дивиденд</Template>
  <TotalTime>5926</TotalTime>
  <Words>4053</Words>
  <Application>Microsoft Office PowerPoint</Application>
  <PresentationFormat>Широкоэкранный</PresentationFormat>
  <Paragraphs>1060</Paragraphs>
  <Slides>67</Slides>
  <Notes>24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77" baseType="lpstr">
      <vt:lpstr>Arial</vt:lpstr>
      <vt:lpstr>Arial Black</vt:lpstr>
      <vt:lpstr>Book Antiqua</vt:lpstr>
      <vt:lpstr>Calibri</vt:lpstr>
      <vt:lpstr>Corbel</vt:lpstr>
      <vt:lpstr>Gill Sans MT</vt:lpstr>
      <vt:lpstr>Times New Roman</vt:lpstr>
      <vt:lpstr>Wingdings</vt:lpstr>
      <vt:lpstr>Wingdings 2</vt:lpstr>
      <vt:lpstr>Дивиденд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Звіт  за результатами визначення потреб у соціальних послугах населення Житомирської міської територіальної громади за 2025 РІК</dc:title>
  <dc:creator>User</dc:creator>
  <cp:lastModifiedBy>User</cp:lastModifiedBy>
  <cp:revision>489</cp:revision>
  <cp:lastPrinted>2026-03-12T08:24:59Z</cp:lastPrinted>
  <dcterms:created xsi:type="dcterms:W3CDTF">2026-01-13T08:48:37Z</dcterms:created>
  <dcterms:modified xsi:type="dcterms:W3CDTF">2026-04-21T13:20:48Z</dcterms:modified>
</cp:coreProperties>
</file>